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tud8T5YkPgCmtTdAs3D75ZiE8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Rebecca</a:t>
            </a:r>
            <a:endParaRPr/>
          </a:p>
        </p:txBody>
      </p:sp>
      <p:sp>
        <p:nvSpPr>
          <p:cNvPr id="148" name="Google Shape;1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Rebecca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Hay que resaltar que el acuerdo Colombia es un acuerdo de paz innovador y reconocido a nivel internacional por la inclusión e los derechos de las mujeres y el enfoque de género.</a:t>
            </a:r>
            <a:endParaRPr/>
          </a:p>
        </p:txBody>
      </p:sp>
      <p:sp>
        <p:nvSpPr>
          <p:cNvPr id="175" name="Google Shape;17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Rebecca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Hay que resaltar que el acuerdo Colombia es un acuerdo de paz innovador y reconocido a nivel internacional por la inclusión e los derechos de las mujeres y el enfoque de género.</a:t>
            </a:r>
            <a:endParaRPr/>
          </a:p>
        </p:txBody>
      </p:sp>
      <p:sp>
        <p:nvSpPr>
          <p:cNvPr id="188" name="Google Shape;18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4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44:notes"/>
          <p:cNvSpPr txBox="1"/>
          <p:nvPr/>
        </p:nvSpPr>
        <p:spPr>
          <a:xfrm>
            <a:off x="3884760" y="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-2156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-ES" sz="2000" b="0" strike="noStrike">
                <a:latin typeface="Calibri"/>
                <a:ea typeface="Calibri"/>
                <a:cs typeface="Calibri"/>
                <a:sym typeface="Calibri"/>
              </a:rPr>
              <a:t>Identifiquen quien es niño y quien niña en estas fotos.  Se propicia que opinen y digan por qué creen lo que afirman.  Se hace la reflexión sobre los imaginarios que se detecten en esa identificación.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5:notes"/>
          <p:cNvSpPr/>
          <p:nvPr/>
        </p:nvSpPr>
        <p:spPr>
          <a:xfrm>
            <a:off x="3884760" y="0"/>
            <a:ext cx="2971080" cy="45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5:notes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Rebecca</a:t>
            </a:r>
            <a:endParaRPr/>
          </a:p>
        </p:txBody>
      </p:sp>
      <p:sp>
        <p:nvSpPr>
          <p:cNvPr id="235" name="Google Shape;23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Rebecca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Hay que resaltar que el acuerdo Colombia es un acuerdo de paz innovador y reconocido a nivel internacional por la inclusión e los derechos de las mujeres y el enfoque de género.</a:t>
            </a:r>
            <a:endParaRPr/>
          </a:p>
        </p:txBody>
      </p:sp>
      <p:sp>
        <p:nvSpPr>
          <p:cNvPr id="243" name="Google Shape;2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(punto 6 - principios generales para la implementación con enfoque de género)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bde643197d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gbde643197d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Rebecca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s-ES"/>
              <a:t>compartiendo en el chat - una infografía de seguimiento al enfoque género.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46933c2e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g146933c2e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1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431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13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431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1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</p:sp>
        <p:sp>
          <p:nvSpPr>
            <p:cNvPr id="27" name="Google Shape;27;p13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1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6627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3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1D6B">
                <a:alpha val="44313"/>
              </a:srgbClr>
            </a:solidFill>
            <a:ln>
              <a:noFill/>
            </a:ln>
          </p:spPr>
        </p:sp>
        <p:sp>
          <p:nvSpPr>
            <p:cNvPr id="30" name="Google Shape;30;p13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6D1D6B">
                <a:alpha val="64313"/>
              </a:srgbClr>
            </a:solidFill>
            <a:ln>
              <a:noFill/>
            </a:ln>
          </p:spPr>
        </p:sp>
        <p:sp>
          <p:nvSpPr>
            <p:cNvPr id="31" name="Google Shape;31;p13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1347">
                <a:alpha val="80000"/>
              </a:srgbClr>
            </a:solidFill>
            <a:ln>
              <a:noFill/>
            </a:ln>
          </p:spPr>
        </p:sp>
        <p:sp>
          <p:nvSpPr>
            <p:cNvPr id="32" name="Google Shape;32;p13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491347">
                <a:alpha val="6039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3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rgbClr val="6D1D6B">
                <a:alpha val="6431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13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5400"/>
              <a:buFont typeface="Trebuchet MS"/>
              <a:buNone/>
              <a:defRPr sz="5400">
                <a:solidFill>
                  <a:srgbClr val="6D1D6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x">
  <p:cSld name="TITLE_AND_BOD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2"/>
          <p:cNvSpPr txBox="1"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2"/>
          <p:cNvSpPr txBox="1">
            <a:spLocks noGrp="1"/>
          </p:cNvSpPr>
          <p:nvPr>
            <p:ph type="subTitle" idx="1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lv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/>
            </a:lvl2pPr>
            <a:lvl3pPr lvl="2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/>
            </a:lvl3pPr>
            <a:lvl4pPr lvl="3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/>
            </a:lvl4pPr>
            <a:lvl5pPr lvl="4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/>
            </a:lvl5pPr>
            <a:lvl6pPr lvl="5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/>
            </a:lvl6pPr>
            <a:lvl7pPr lvl="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/>
            </a:lvl7pPr>
            <a:lvl8pPr lvl="7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/>
            </a:lvl8pPr>
            <a:lvl9pPr lvl="8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4000"/>
              <a:buFont typeface="Trebuchet MS"/>
              <a:buNone/>
              <a:defRPr sz="4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2400"/>
              <a:buFont typeface="Trebuchet MS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21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01" name="Google Shape;101;p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3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16" name="Google Shape;116;p25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8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8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431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431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</p:sp>
        <p:sp>
          <p:nvSpPr>
            <p:cNvPr id="10" name="Google Shape;10;p1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6627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1D6B">
                <a:alpha val="44313"/>
              </a:srgbClr>
            </a:solidFill>
            <a:ln>
              <a:noFill/>
            </a:ln>
          </p:spPr>
        </p:sp>
        <p:sp>
          <p:nvSpPr>
            <p:cNvPr id="13" name="Google Shape;13;p1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6D1D6B">
                <a:alpha val="64313"/>
              </a:srgbClr>
            </a:solidFill>
            <a:ln>
              <a:noFill/>
            </a:ln>
          </p:spPr>
        </p:sp>
        <p:sp>
          <p:nvSpPr>
            <p:cNvPr id="14" name="Google Shape;14;p1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1347">
                <a:alpha val="80000"/>
              </a:srgbClr>
            </a:solidFill>
            <a:ln>
              <a:noFill/>
            </a:ln>
          </p:spPr>
        </p:sp>
        <p:sp>
          <p:nvSpPr>
            <p:cNvPr id="15" name="Google Shape;15;p1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491347">
                <a:alpha val="6039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rgbClr val="6D1D6B">
                <a:alpha val="6431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1D6B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D1D6B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"/>
          <p:cNvSpPr txBox="1">
            <a:spLocks noGrp="1"/>
          </p:cNvSpPr>
          <p:nvPr>
            <p:ph type="ctrTitle"/>
          </p:nvPr>
        </p:nvSpPr>
        <p:spPr>
          <a:xfrm>
            <a:off x="896803" y="2206015"/>
            <a:ext cx="8610900" cy="25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sz="3200" b="1" dirty="0"/>
              <a:t>La Paz Territorial Camina Con </a:t>
            </a:r>
            <a:r>
              <a:rPr lang="es-ES" sz="3200" b="1" dirty="0" err="1"/>
              <a:t>Tod@s</a:t>
            </a:r>
            <a:r>
              <a:rPr lang="es-ES" sz="3200" b="1" dirty="0"/>
              <a:t> </a:t>
            </a:r>
            <a:br>
              <a:rPr lang="es-ES" sz="3200" b="1" dirty="0"/>
            </a:br>
            <a:r>
              <a:rPr lang="es-ES" sz="3200" b="1" dirty="0"/>
              <a:t/>
            </a:r>
            <a:br>
              <a:rPr lang="es-ES" sz="3200" b="1" dirty="0"/>
            </a:br>
            <a:r>
              <a:rPr lang="es-ES" sz="2400" b="1" dirty="0"/>
              <a:t>Formación sobre el enfoque de género en el marco del fortalecimiento a los Consejos Territoriales de Paz, Reconciliación y Convivencia </a:t>
            </a:r>
            <a:endParaRPr sz="2400" b="1" dirty="0"/>
          </a:p>
        </p:txBody>
      </p:sp>
      <p:sp>
        <p:nvSpPr>
          <p:cNvPr id="142" name="Google Shape;142;p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1" descr="Imagen que contiene Patrón de fond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500" y="4637862"/>
            <a:ext cx="2546468" cy="2146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55" y="261504"/>
            <a:ext cx="6594764" cy="20608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0" name="Google Shape;150;p3"/>
          <p:cNvCxnSpPr/>
          <p:nvPr/>
        </p:nvCxnSpPr>
        <p:spPr>
          <a:xfrm>
            <a:off x="4241804" y="2115535"/>
            <a:ext cx="0" cy="3937000"/>
          </a:xfrm>
          <a:prstGeom prst="straightConnector1">
            <a:avLst/>
          </a:prstGeom>
          <a:noFill/>
          <a:ln w="127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1" name="Google Shape;151;p3"/>
          <p:cNvSpPr txBox="1">
            <a:spLocks noGrp="1"/>
          </p:cNvSpPr>
          <p:nvPr>
            <p:ph type="body" idx="1"/>
          </p:nvPr>
        </p:nvSpPr>
        <p:spPr>
          <a:xfrm>
            <a:off x="4635657" y="1460500"/>
            <a:ext cx="4619706" cy="522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s-ES" sz="3600" b="1">
                <a:solidFill>
                  <a:srgbClr val="7030A0"/>
                </a:solidFill>
              </a:rPr>
              <a:t>¿Por qué es importante hablar de Género?</a:t>
            </a:r>
            <a:endParaRPr/>
          </a:p>
        </p:txBody>
      </p:sp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8250" y="2634250"/>
            <a:ext cx="2726580" cy="259777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"/>
          <p:cNvSpPr txBox="1"/>
          <p:nvPr/>
        </p:nvSpPr>
        <p:spPr>
          <a:xfrm>
            <a:off x="2882503" y="3046512"/>
            <a:ext cx="622220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2882503" y="3046512"/>
            <a:ext cx="622220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55" y="261504"/>
            <a:ext cx="6594764" cy="20608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39"/>
          <p:cNvGrpSpPr/>
          <p:nvPr/>
        </p:nvGrpSpPr>
        <p:grpSpPr>
          <a:xfrm>
            <a:off x="527223" y="940594"/>
            <a:ext cx="5181600" cy="4968727"/>
            <a:chOff x="0" y="0"/>
            <a:chExt cx="5181600" cy="4968727"/>
          </a:xfrm>
        </p:grpSpPr>
        <p:sp>
          <p:nvSpPr>
            <p:cNvPr id="161" name="Google Shape;161;p39"/>
            <p:cNvSpPr/>
            <p:nvPr/>
          </p:nvSpPr>
          <p:spPr>
            <a:xfrm>
              <a:off x="0" y="0"/>
              <a:ext cx="5181600" cy="2428481"/>
            </a:xfrm>
            <a:prstGeom prst="roundRect">
              <a:avLst>
                <a:gd name="adj" fmla="val 16667"/>
              </a:avLst>
            </a:prstGeom>
            <a:solidFill>
              <a:srgbClr val="92248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9"/>
            <p:cNvSpPr txBox="1"/>
            <p:nvPr/>
          </p:nvSpPr>
          <p:spPr>
            <a:xfrm>
              <a:off x="118549" y="118549"/>
              <a:ext cx="4944502" cy="21913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s-ES" sz="36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La igualdad de género es un derecho humano fundamental. </a:t>
              </a:r>
              <a:endPara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3" name="Google Shape;163;p39"/>
            <p:cNvSpPr/>
            <p:nvPr/>
          </p:nvSpPr>
          <p:spPr>
            <a:xfrm>
              <a:off x="0" y="2540246"/>
              <a:ext cx="5181600" cy="2428481"/>
            </a:xfrm>
            <a:prstGeom prst="roundRect">
              <a:avLst>
                <a:gd name="adj" fmla="val 16667"/>
              </a:avLst>
            </a:prstGeom>
            <a:solidFill>
              <a:srgbClr val="92248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9"/>
            <p:cNvSpPr txBox="1"/>
            <p:nvPr/>
          </p:nvSpPr>
          <p:spPr>
            <a:xfrm>
              <a:off x="118549" y="2658795"/>
              <a:ext cx="4944502" cy="21913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s-ES" sz="36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Promover la igualdad de género es esencial en todos los ámbitos de una sociedad sana.</a:t>
              </a:r>
              <a:endPara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65" name="Google Shape;165;p39"/>
          <p:cNvSpPr txBox="1">
            <a:spLocks noGrp="1"/>
          </p:cNvSpPr>
          <p:nvPr>
            <p:ph type="body" idx="2"/>
          </p:nvPr>
        </p:nvSpPr>
        <p:spPr>
          <a:xfrm>
            <a:off x="5851698" y="1514476"/>
            <a:ext cx="4306715" cy="3442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s-ES" sz="2400">
                <a:solidFill>
                  <a:schemeClr val="dk1"/>
                </a:solidFill>
              </a:rPr>
              <a:t>Es primordial para entender las desigualdades basadas en las diferencias sexuales y de género que afectan de manera constante las relaciones sociales y los derechos humanos de cada persona.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0"/>
          <p:cNvSpPr/>
          <p:nvPr/>
        </p:nvSpPr>
        <p:spPr>
          <a:xfrm>
            <a:off x="4645200" y="189000"/>
            <a:ext cx="4906080" cy="115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s-ES" sz="4400" b="0" i="0" u="none" strike="noStrike" cap="none">
                <a:solidFill>
                  <a:srgbClr val="7030A0"/>
                </a:solidFill>
                <a:latin typeface="Trebuchet MS"/>
                <a:ea typeface="Trebuchet MS"/>
                <a:cs typeface="Trebuchet MS"/>
                <a:sym typeface="Trebuchet MS"/>
              </a:rPr>
              <a:t>Sexo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0"/>
          <p:cNvSpPr/>
          <p:nvPr/>
        </p:nvSpPr>
        <p:spPr>
          <a:xfrm>
            <a:off x="746012" y="1622868"/>
            <a:ext cx="8939368" cy="231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179280" marR="0" lvl="0" indent="-17856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Es un conjunto de características físicas que no tienen nada que ver con lo social, con la educación o con la cultura.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9280" marR="0" lvl="0" indent="-178560" algn="just" rtl="0">
              <a:lnSpc>
                <a:spcPct val="80000"/>
              </a:lnSpc>
              <a:spcBef>
                <a:spcPts val="64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0"/>
          <p:cNvSpPr/>
          <p:nvPr/>
        </p:nvSpPr>
        <p:spPr>
          <a:xfrm>
            <a:off x="611912" y="4078078"/>
            <a:ext cx="8939368" cy="190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179280" marR="0" lvl="0" indent="-17856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El pene y los testículos en el hombre, la vulva y el clítoris en la mujer, son las primeras evidencias de pertenencia a un sexo que se buscan al momento del nacimiento.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8" name="Google Shape;178;p41"/>
          <p:cNvSpPr/>
          <p:nvPr/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41"/>
          <p:cNvSpPr txBox="1">
            <a:spLocks noGrp="1"/>
          </p:cNvSpPr>
          <p:nvPr>
            <p:ph type="body" idx="1"/>
          </p:nvPr>
        </p:nvSpPr>
        <p:spPr>
          <a:xfrm>
            <a:off x="1333502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 b="1"/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sp>
        <p:nvSpPr>
          <p:cNvPr id="180" name="Google Shape;180;p41"/>
          <p:cNvSpPr/>
          <p:nvPr/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41"/>
          <p:cNvSpPr/>
          <p:nvPr/>
        </p:nvSpPr>
        <p:spPr>
          <a:xfrm>
            <a:off x="645046" y="0"/>
            <a:ext cx="3023024" cy="115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s-ES" sz="44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Género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41"/>
          <p:cNvSpPr/>
          <p:nvPr/>
        </p:nvSpPr>
        <p:spPr>
          <a:xfrm>
            <a:off x="210766" y="1057253"/>
            <a:ext cx="4589834" cy="3263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179280" marR="0" lvl="0" indent="-178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Es el conjunto de las prácticas sociales que establecen diferencias para hombres y para mujeres.</a:t>
            </a:r>
            <a:endParaRPr sz="2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9280" marR="0" lvl="0" indent="-178560" algn="l" rtl="0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Es aprendido culturalmente, es el resultado de la crianza y la educación y no se da por naturaleza.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9280" marR="0" lvl="0" indent="-178560" algn="just" rtl="0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41" descr="Un niño con un sombrer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5833" y="5035196"/>
            <a:ext cx="2856317" cy="182280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1"/>
          <p:cNvSpPr/>
          <p:nvPr/>
        </p:nvSpPr>
        <p:spPr>
          <a:xfrm>
            <a:off x="5554477" y="684382"/>
            <a:ext cx="5972176" cy="1994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 término género se refiere a las ideas, normas y comportamientos que la sociedad ha establecido para cada sexo, el valor y el significado que a este se asigna.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1"/>
          <p:cNvSpPr/>
          <p:nvPr/>
        </p:nvSpPr>
        <p:spPr>
          <a:xfrm>
            <a:off x="5554477" y="3336580"/>
            <a:ext cx="5972176" cy="2235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 una construcción social y cultural que asigna a las personas unos roles y conductas esperadas en cada sociedad dependiendo de si se es hombre o se es mujer.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2"/>
          <p:cNvSpPr/>
          <p:nvPr/>
        </p:nvSpPr>
        <p:spPr>
          <a:xfrm>
            <a:off x="0" y="63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42"/>
          <p:cNvSpPr/>
          <p:nvPr/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2"/>
          <p:cNvSpPr txBox="1">
            <a:spLocks noGrp="1"/>
          </p:cNvSpPr>
          <p:nvPr>
            <p:ph type="body" idx="1"/>
          </p:nvPr>
        </p:nvSpPr>
        <p:spPr>
          <a:xfrm>
            <a:off x="1333502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 b="1"/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sp>
        <p:nvSpPr>
          <p:cNvPr id="193" name="Google Shape;193;p42"/>
          <p:cNvSpPr/>
          <p:nvPr/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42"/>
          <p:cNvGrpSpPr/>
          <p:nvPr/>
        </p:nvGrpSpPr>
        <p:grpSpPr>
          <a:xfrm>
            <a:off x="571502" y="735829"/>
            <a:ext cx="3657600" cy="5614942"/>
            <a:chOff x="5321298" y="1255306"/>
            <a:chExt cx="3175779" cy="5735424"/>
          </a:xfrm>
        </p:grpSpPr>
        <p:pic>
          <p:nvPicPr>
            <p:cNvPr id="195" name="Google Shape;195;p42" descr="Interfaz de usuario gráfica, Texto, Aplicación, Correo electrónico&#10;&#10;Descripción generada automáticamente"/>
            <p:cNvPicPr preferRelativeResize="0"/>
            <p:nvPr/>
          </p:nvPicPr>
          <p:blipFill rotWithShape="1">
            <a:blip r:embed="rId3">
              <a:alphaModFix/>
            </a:blip>
            <a:srcRect l="25954" t="12500" r="31596" b="14998"/>
            <a:stretch/>
          </p:blipFill>
          <p:spPr>
            <a:xfrm>
              <a:off x="5321298" y="1255306"/>
              <a:ext cx="3175779" cy="33900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42" descr="Interfaz de usuario gráfica, Texto, Aplicación, Correo electrónico&#10;&#10;Descripción generada automáticamente"/>
            <p:cNvPicPr preferRelativeResize="0"/>
            <p:nvPr/>
          </p:nvPicPr>
          <p:blipFill rotWithShape="1">
            <a:blip r:embed="rId4">
              <a:alphaModFix/>
            </a:blip>
            <a:srcRect l="25173" t="19095" r="33030" b="28494"/>
            <a:stretch/>
          </p:blipFill>
          <p:spPr>
            <a:xfrm>
              <a:off x="5369399" y="4599667"/>
              <a:ext cx="3050999" cy="239106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7" name="Google Shape;197;p42"/>
          <p:cNvSpPr/>
          <p:nvPr/>
        </p:nvSpPr>
        <p:spPr>
          <a:xfrm>
            <a:off x="4615568" y="269217"/>
            <a:ext cx="6694664" cy="933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s-ES" sz="4400" b="1" i="0" u="none" strike="noStrike" cap="none">
                <a:solidFill>
                  <a:srgbClr val="7030A0"/>
                </a:solidFill>
                <a:latin typeface="Trebuchet MS"/>
                <a:ea typeface="Trebuchet MS"/>
                <a:cs typeface="Trebuchet MS"/>
                <a:sym typeface="Trebuchet MS"/>
              </a:rPr>
              <a:t>Estereotipos</a:t>
            </a:r>
            <a:r>
              <a:rPr lang="es-ES" sz="44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de Género</a:t>
            </a:r>
            <a:endParaRPr sz="4400" b="1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42"/>
          <p:cNvSpPr/>
          <p:nvPr/>
        </p:nvSpPr>
        <p:spPr>
          <a:xfrm>
            <a:off x="4696734" y="1568931"/>
            <a:ext cx="6957101" cy="381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179280" marR="0" lvl="0" indent="-17856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2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Son creencias construidas socialmente y que no se cuestionan, sobre las diferentes características, roles y relaciones que se esperan de las mujeres y de los hombres. </a:t>
            </a:r>
            <a:endParaRPr sz="2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9280" marR="0" lvl="0" indent="-178560" algn="just" rtl="0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2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9280" marR="0" lvl="0" indent="-178560" algn="just" rtl="0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Se reproducen y refuerzan a través de procesos como la educación de las niñas y los niños, así como por la influencia de los medios</a:t>
            </a:r>
            <a:r>
              <a:rPr lang="es-E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43"/>
          <p:cNvPicPr preferRelativeResize="0"/>
          <p:nvPr/>
        </p:nvPicPr>
        <p:blipFill rotWithShape="1">
          <a:blip r:embed="rId3">
            <a:alphaModFix/>
          </a:blip>
          <a:srcRect l="9452" r="18674"/>
          <a:stretch/>
        </p:blipFill>
        <p:spPr>
          <a:xfrm>
            <a:off x="326405" y="414338"/>
            <a:ext cx="4674219" cy="325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3242" y="3128963"/>
            <a:ext cx="4056272" cy="304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4"/>
          <p:cNvSpPr/>
          <p:nvPr/>
        </p:nvSpPr>
        <p:spPr>
          <a:xfrm>
            <a:off x="201747" y="1247676"/>
            <a:ext cx="36679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7030A0"/>
                </a:solidFill>
                <a:latin typeface="Trebuchet MS"/>
                <a:ea typeface="Trebuchet MS"/>
                <a:cs typeface="Trebuchet MS"/>
                <a:sym typeface="Trebuchet MS"/>
              </a:rPr>
              <a:t>Identidad de género </a:t>
            </a:r>
            <a:endParaRPr sz="2800" b="0" i="0" u="none" strike="noStrike" cap="none">
              <a:solidFill>
                <a:srgbClr val="7030A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p44"/>
          <p:cNvSpPr/>
          <p:nvPr/>
        </p:nvSpPr>
        <p:spPr>
          <a:xfrm>
            <a:off x="5275592" y="535001"/>
            <a:ext cx="373211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7030A0"/>
                </a:solidFill>
                <a:latin typeface="Trebuchet MS"/>
                <a:ea typeface="Trebuchet MS"/>
                <a:cs typeface="Trebuchet MS"/>
                <a:sym typeface="Trebuchet MS"/>
              </a:rPr>
              <a:t>Expresión de género </a:t>
            </a:r>
            <a:endParaRPr sz="2800" b="0" i="0" u="none" strike="noStrike" cap="none">
              <a:solidFill>
                <a:srgbClr val="7030A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3" name="Google Shape;213;p44"/>
          <p:cNvSpPr/>
          <p:nvPr/>
        </p:nvSpPr>
        <p:spPr>
          <a:xfrm>
            <a:off x="201747" y="1831778"/>
            <a:ext cx="3894667" cy="209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S" sz="2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Hace referencia a cómo una persona se siente respecto de sí misma, es decir, si se siente hombre o mujer.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4"/>
          <p:cNvSpPr/>
          <p:nvPr/>
        </p:nvSpPr>
        <p:spPr>
          <a:xfrm>
            <a:off x="4632149" y="1247676"/>
            <a:ext cx="6096000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S" sz="2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Tiene una estrecha relación con la presentación externa del género realizada por todos los individuos, a través de aspectos tales como el estilo, peinado, vestimenta, lenguaje corporal, maquillaje, etcétera.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4"/>
          <p:cNvSpPr/>
          <p:nvPr/>
        </p:nvSpPr>
        <p:spPr>
          <a:xfrm>
            <a:off x="4632149" y="3930121"/>
            <a:ext cx="6096000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S" sz="2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Las categorías de masculino, femenino o andrógino.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ES" sz="2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Esta expresión de género puede ser o no congruente con el sexo y con la identidad de género de una persona.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5"/>
          <p:cNvSpPr/>
          <p:nvPr/>
        </p:nvSpPr>
        <p:spPr>
          <a:xfrm>
            <a:off x="4080705" y="376956"/>
            <a:ext cx="297228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7030A0"/>
                </a:solidFill>
                <a:latin typeface="Trebuchet MS"/>
                <a:ea typeface="Trebuchet MS"/>
                <a:cs typeface="Trebuchet MS"/>
                <a:sym typeface="Trebuchet MS"/>
              </a:rPr>
              <a:t>Orientación sexual </a:t>
            </a:r>
            <a:endParaRPr sz="2400" b="0" i="0" u="none" strike="noStrike" cap="none">
              <a:solidFill>
                <a:srgbClr val="7030A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3" name="Google Shape;223;p45"/>
          <p:cNvSpPr/>
          <p:nvPr/>
        </p:nvSpPr>
        <p:spPr>
          <a:xfrm>
            <a:off x="536093" y="1452551"/>
            <a:ext cx="5921151" cy="1976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179280" marR="0" lvl="0" indent="-17856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Es la manera como se dirige o se impulsa el deseo sexual y afectivo y no se determina por la voluntad, es inconsciente, no se aprende y no es el resultado de un trauma.</a:t>
            </a:r>
            <a:endParaRPr sz="2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4" name="Google Shape;224;p45"/>
          <p:cNvSpPr/>
          <p:nvPr/>
        </p:nvSpPr>
        <p:spPr>
          <a:xfrm>
            <a:off x="1966155" y="4172720"/>
            <a:ext cx="7823201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Es la capacidad de cada persona de sentir una profunda atracción emocional, afectiva y sexual por personas de un género diferente al suyo, o de su mismo género, o de más de un género, así como la capacidad de mantener relaciones íntimas y sexuales con estas personas.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6" descr="Interfaz de usuario gráfica, Texto, Aplicación, Correo electrónic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 l="14887" t="35000" r="14150" b="29374"/>
          <a:stretch/>
        </p:blipFill>
        <p:spPr>
          <a:xfrm>
            <a:off x="965201" y="1254833"/>
            <a:ext cx="4720150" cy="148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46" descr="Interfaz de usuario gráfica, Texto, Aplicación, Word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 l="15018" t="27083" r="13887" b="38958"/>
          <a:stretch/>
        </p:blipFill>
        <p:spPr>
          <a:xfrm>
            <a:off x="6489680" y="1288698"/>
            <a:ext cx="4733982" cy="1413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46" descr="Interfaz de usuario gráfica, Texto, Aplicación, Correo electrónic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 l="15408" t="39167" r="13368" b="26874"/>
          <a:stretch/>
        </p:blipFill>
        <p:spPr>
          <a:xfrm>
            <a:off x="965201" y="4161045"/>
            <a:ext cx="4733982" cy="1410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6" descr="Interfaz de usuario gráfica, Texto, Aplicación, Correo electrónic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 l="14495" t="18333" r="13108" b="32709"/>
          <a:stretch/>
        </p:blipFill>
        <p:spPr>
          <a:xfrm>
            <a:off x="6489680" y="3865968"/>
            <a:ext cx="4733982" cy="2000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7" name="Google Shape;237;p49"/>
          <p:cNvCxnSpPr/>
          <p:nvPr/>
        </p:nvCxnSpPr>
        <p:spPr>
          <a:xfrm>
            <a:off x="4241804" y="2115535"/>
            <a:ext cx="0" cy="3937000"/>
          </a:xfrm>
          <a:prstGeom prst="straightConnector1">
            <a:avLst/>
          </a:prstGeom>
          <a:noFill/>
          <a:ln w="127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8" name="Google Shape;238;p49"/>
          <p:cNvSpPr txBox="1">
            <a:spLocks noGrp="1"/>
          </p:cNvSpPr>
          <p:nvPr>
            <p:ph type="body" idx="1"/>
          </p:nvPr>
        </p:nvSpPr>
        <p:spPr>
          <a:xfrm>
            <a:off x="4635657" y="1460500"/>
            <a:ext cx="4619706" cy="522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s-ES"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¿Qué es el enfoque de género en el Acuerdo Final de Paz Colombiano?</a:t>
            </a:r>
            <a:endParaRPr sz="3600"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240" name="Google Shape;24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8250" y="2634250"/>
            <a:ext cx="2726580" cy="259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75" y="261504"/>
            <a:ext cx="6594764" cy="20608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5"/>
          <p:cNvSpPr/>
          <p:nvPr/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5"/>
          <p:cNvSpPr txBox="1">
            <a:spLocks noGrp="1"/>
          </p:cNvSpPr>
          <p:nvPr>
            <p:ph type="body" idx="1"/>
          </p:nvPr>
        </p:nvSpPr>
        <p:spPr>
          <a:xfrm>
            <a:off x="1333502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 b="1"/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sp>
        <p:nvSpPr>
          <p:cNvPr id="248" name="Google Shape;248;p5"/>
          <p:cNvSpPr/>
          <p:nvPr/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5"/>
          <p:cNvSpPr/>
          <p:nvPr/>
        </p:nvSpPr>
        <p:spPr>
          <a:xfrm>
            <a:off x="977152" y="424713"/>
            <a:ext cx="10909200" cy="5786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6D1D6B"/>
                </a:solidFill>
                <a:latin typeface="Trebuchet MS"/>
                <a:ea typeface="Trebuchet MS"/>
                <a:cs typeface="Trebuchet MS"/>
                <a:sym typeface="Trebuchet MS"/>
              </a:rPr>
              <a:t>Acuerdo Colombiano: un acuerdo de paz innovador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es-ES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Colombia como referente a nivel internacional. </a:t>
            </a:r>
            <a:endParaRPr sz="2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15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es-ES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Compromisos explícitos del Estado Colombiano en materia de género.</a:t>
            </a:r>
            <a:endParaRPr sz="2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15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es-ES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Las mujeres, víctimas y personas LGBTI en la agenda pública nacional y regional.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15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es-ES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Incidencia de las organizaciones de mujeres para incorporar el enfoque de género.</a:t>
            </a:r>
            <a:endParaRPr sz="2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0" name="Google Shape;25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43857" y="1106486"/>
            <a:ext cx="3587755" cy="1793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6" name="Google Shape;256;p4"/>
          <p:cNvSpPr/>
          <p:nvPr/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"/>
          <p:cNvSpPr txBox="1">
            <a:spLocks noGrp="1"/>
          </p:cNvSpPr>
          <p:nvPr>
            <p:ph type="body" idx="1"/>
          </p:nvPr>
        </p:nvSpPr>
        <p:spPr>
          <a:xfrm>
            <a:off x="568412" y="323077"/>
            <a:ext cx="11174855" cy="6211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r>
              <a:rPr lang="es-ES" sz="24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  Del Acuerdo Final . . 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“En el presente Acuerdo el enfoque de género significa el reconocimiento de la </a:t>
            </a:r>
            <a:r>
              <a:rPr lang="es-E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igualdad de derechos entre hombres y mujeres</a:t>
            </a: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“Implica en particular la necesidad de garantizar </a:t>
            </a:r>
            <a:r>
              <a:rPr lang="es-E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medidas afirmativas para promover esa igualdad</a:t>
            </a: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la participación activa de las mujeres y sus organizaciones en la construcción de la paz y el </a:t>
            </a:r>
            <a:r>
              <a:rPr lang="es-E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reconocimiento de la victimización ……… a los impactos desproporcionados del conflicto armado en las mujeres</a:t>
            </a: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en particular la violencia sexual."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“Se debe adoptar </a:t>
            </a:r>
            <a:r>
              <a:rPr lang="es-E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acciones diferenciadas para que las mujeres</a:t>
            </a: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puedan acceder en condiciones equitativas a los planes y programas” …..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……. Se garantizará </a:t>
            </a:r>
            <a:r>
              <a:rPr lang="es-E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participación de las mujeres y sus organizaciones y su representación equitativa </a:t>
            </a: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los diferentes espacios de participación.”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4"/>
          <p:cNvSpPr/>
          <p:nvPr/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bde643197d_0_45"/>
          <p:cNvSpPr txBox="1"/>
          <p:nvPr/>
        </p:nvSpPr>
        <p:spPr>
          <a:xfrm>
            <a:off x="4162230" y="419100"/>
            <a:ext cx="25197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None/>
            </a:pPr>
            <a:r>
              <a:rPr lang="es-E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4 principios</a:t>
            </a:r>
            <a:endParaRPr sz="36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gbde643197d_0_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4500" y="1472002"/>
            <a:ext cx="8035150" cy="514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65" y="224802"/>
            <a:ext cx="3223490" cy="10073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46933c2eff_0_0"/>
          <p:cNvSpPr txBox="1">
            <a:spLocks noGrp="1"/>
          </p:cNvSpPr>
          <p:nvPr>
            <p:ph type="title"/>
          </p:nvPr>
        </p:nvSpPr>
        <p:spPr>
          <a:xfrm>
            <a:off x="2653950" y="418600"/>
            <a:ext cx="6030900" cy="4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3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¿Cómo se imagina una paz territorial incluyente donde las mujeres, las personas LGBTIQ+ y las comunidades étnicas hagan parte de la construcción de paz?</a:t>
            </a:r>
            <a:endParaRPr sz="57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50" descr="Imagen que contiene Patrón de fond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3695" y="1233360"/>
            <a:ext cx="5209655" cy="4391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Violeta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876</Words>
  <Application>Microsoft Office PowerPoint</Application>
  <PresentationFormat>Panorámica</PresentationFormat>
  <Paragraphs>65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Noto Sans Symbols</vt:lpstr>
      <vt:lpstr>Times New Roman</vt:lpstr>
      <vt:lpstr>Trebuchet MS</vt:lpstr>
      <vt:lpstr>Faceta</vt:lpstr>
      <vt:lpstr>La Paz Territorial Camina Con Tod@s   Formación sobre el enfoque de género en el marco del fortalecimiento a los Consejos Territoriales de Paz, Reconciliación y Convivencia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¿Cómo se imagina una paz territorial incluyente donde las mujeres, las personas LGBTIQ+ y las comunidades étnicas hagan parte de la construcción de paz?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Paz Territorial Camina Con Tod@s   Formación sobre el enfoque de género en el marco del fortalecimiento a los Consejos Territoriales de Paz, Reconciliación y Convivencia </dc:title>
  <dc:creator>REBECCA GINDELE</dc:creator>
  <cp:lastModifiedBy>Juan Sebastian Peña</cp:lastModifiedBy>
  <cp:revision>1</cp:revision>
  <dcterms:created xsi:type="dcterms:W3CDTF">2021-02-01T15:00:43Z</dcterms:created>
  <dcterms:modified xsi:type="dcterms:W3CDTF">2024-05-28T14:36:28Z</dcterms:modified>
</cp:coreProperties>
</file>