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300" r:id="rId3"/>
    <p:sldId id="275" r:id="rId4"/>
    <p:sldId id="279" r:id="rId5"/>
    <p:sldId id="269" r:id="rId6"/>
    <p:sldId id="270" r:id="rId7"/>
    <p:sldId id="301" r:id="rId8"/>
    <p:sldId id="302" r:id="rId9"/>
    <p:sldId id="303" r:id="rId10"/>
    <p:sldId id="282" r:id="rId11"/>
    <p:sldId id="281" r:id="rId12"/>
    <p:sldId id="267" r:id="rId13"/>
    <p:sldId id="268" r:id="rId14"/>
  </p:sldIdLst>
  <p:sldSz cx="9144000" cy="5143500" type="screen16x9"/>
  <p:notesSz cx="6858000" cy="9144000"/>
  <p:embeddedFontLst>
    <p:embeddedFont>
      <p:font typeface="Georgia" panose="02040502050405020303" pitchFamily="18" charset="0"/>
      <p:regular r:id="rId16"/>
      <p:bold r:id="rId17"/>
      <p:italic r:id="rId18"/>
      <p:boldItalic r:id="rId19"/>
    </p:embeddedFont>
    <p:embeddedFont>
      <p:font typeface="Gilroy ExtraBold" pitchFamily="2" charset="77"/>
      <p:bold r:id="rId20"/>
    </p:embeddedFont>
    <p:embeddedFont>
      <p:font typeface="Gilroy Light" pitchFamily="2" charset="77"/>
      <p:regular r:id="rId21"/>
    </p:embeddedFont>
    <p:embeddedFont>
      <p:font typeface="Raleway" pitchFamily="2" charset="77"/>
      <p:regular r:id="rId22"/>
      <p:bold r:id="rId23"/>
      <p:italic r:id="rId24"/>
      <p:boldItalic r:id="rId25"/>
    </p:embeddedFont>
    <p:embeddedFont>
      <p:font typeface="Rasa" panose="02020503060400000000" pitchFamily="18" charset="77"/>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g7vcWXWmpvyD3sFMKCjrW5Ze8b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23" d="100"/>
          <a:sy n="123" d="100"/>
        </p:scale>
        <p:origin x="1320" y="4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CO" dirty="0"/>
              <a:t>. Criterios de selección  </a:t>
            </a:r>
          </a:p>
          <a:p>
            <a:pPr marL="0" lvl="0" indent="0" algn="l" rtl="0">
              <a:lnSpc>
                <a:spcPct val="100000"/>
              </a:lnSpc>
              <a:spcBef>
                <a:spcPts val="0"/>
              </a:spcBef>
              <a:spcAft>
                <a:spcPts val="0"/>
              </a:spcAft>
              <a:buSzPts val="1400"/>
              <a:buNone/>
            </a:pPr>
            <a:r>
              <a:rPr lang="es-CO" dirty="0"/>
              <a:t>Clases y tipología de codificación étnica. </a:t>
            </a:r>
            <a:endParaRPr dirty="0"/>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CO"/>
              <a:t>2</a:t>
            </a:fld>
            <a:endParaRPr/>
          </a:p>
        </p:txBody>
      </p:sp>
    </p:spTree>
    <p:extLst>
      <p:ext uri="{BB962C8B-B14F-4D97-AF65-F5344CB8AC3E}">
        <p14:creationId xmlns:p14="http://schemas.microsoft.com/office/powerpoint/2010/main" val="3212743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Numeros generales a diciembre 2021</a:t>
            </a:r>
            <a:endParaRPr/>
          </a:p>
          <a:p>
            <a:pPr marL="0" lvl="0" indent="0" algn="l" rtl="0">
              <a:lnSpc>
                <a:spcPct val="100000"/>
              </a:lnSpc>
              <a:spcBef>
                <a:spcPts val="0"/>
              </a:spcBef>
              <a:spcAft>
                <a:spcPts val="0"/>
              </a:spcAft>
              <a:buSzPts val="1400"/>
              <a:buNone/>
            </a:pPr>
            <a:r>
              <a:rPr lang="en-US"/>
              <a:t>Numeros étnicos a noviembre 2021 </a:t>
            </a:r>
            <a:endParaRPr/>
          </a:p>
          <a:p>
            <a:pPr marL="0" lvl="0" indent="0" algn="l" rtl="0">
              <a:lnSpc>
                <a:spcPct val="100000"/>
              </a:lnSpc>
              <a:spcBef>
                <a:spcPts val="0"/>
              </a:spcBef>
              <a:spcAft>
                <a:spcPts val="0"/>
              </a:spcAft>
              <a:buSzPts val="1400"/>
              <a:buNone/>
            </a:pPr>
            <a:endParaRPr/>
          </a:p>
        </p:txBody>
      </p:sp>
      <p:sp>
        <p:nvSpPr>
          <p:cNvPr id="161" name="Google Shape;16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3205008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5979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CD2EE27-CCC6-89F4-0862-9348E1FC76B7}"/>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FF84159-A835-C28C-E635-3387251FD9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a:extLst>
              <a:ext uri="{FF2B5EF4-FFF2-40B4-BE49-F238E27FC236}">
                <a16:creationId xmlns:a16="http://schemas.microsoft.com/office/drawing/2014/main" id="{64FDEF20-B755-F6A2-CACF-45BBF05F33C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a:extLst>
              <a:ext uri="{FF2B5EF4-FFF2-40B4-BE49-F238E27FC236}">
                <a16:creationId xmlns:a16="http://schemas.microsoft.com/office/drawing/2014/main" id="{677130E4-EC61-9D41-7A52-6036023C4D7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407742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1"/>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1"/>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4" name="Google Shape;34;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 name="Google Shape;40;p2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3"/>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3"/>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23"/>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23"/>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9" name="Google Shape;49;p23"/>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25"/>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2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a:spLocks noGrp="1"/>
          </p:cNvSpPr>
          <p:nvPr>
            <p:ph type="pic" idx="2"/>
          </p:nvPr>
        </p:nvSpPr>
        <p:spPr>
          <a:xfrm>
            <a:off x="3887391" y="740569"/>
            <a:ext cx="4629150" cy="3655219"/>
          </a:xfrm>
          <a:prstGeom prst="rect">
            <a:avLst/>
          </a:prstGeom>
          <a:noFill/>
          <a:ln>
            <a:noFill/>
          </a:ln>
        </p:spPr>
      </p:sp>
      <p:sp>
        <p:nvSpPr>
          <p:cNvPr id="68" name="Google Shape;68;p26"/>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2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27354" y="50800"/>
            <a:ext cx="9144000" cy="5143500"/>
          </a:xfrm>
          <a:prstGeom prst="rect">
            <a:avLst/>
          </a:prstGeom>
          <a:noFill/>
          <a:ln>
            <a:noFill/>
          </a:ln>
        </p:spPr>
      </p:pic>
      <p:sp>
        <p:nvSpPr>
          <p:cNvPr id="90" name="Google Shape;90;p1"/>
          <p:cNvSpPr txBox="1"/>
          <p:nvPr/>
        </p:nvSpPr>
        <p:spPr>
          <a:xfrm>
            <a:off x="3370881" y="3466332"/>
            <a:ext cx="5480939" cy="555189"/>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E7C256"/>
              </a:buClr>
              <a:buSzPts val="2400"/>
              <a:buFont typeface="Arial"/>
              <a:buNone/>
            </a:pPr>
            <a:r>
              <a:rPr lang="en-US" sz="2400" dirty="0">
                <a:solidFill>
                  <a:srgbClr val="E7C256"/>
                </a:solidFill>
                <a:latin typeface="Gilroy Light" pitchFamily="2" charset="77"/>
                <a:ea typeface="Rasa Medium"/>
                <a:cs typeface="Rasa Medium"/>
                <a:sym typeface="Rasa Medium"/>
              </a:rPr>
              <a:t>Mayo</a:t>
            </a:r>
            <a:r>
              <a:rPr lang="en-US" sz="2400" b="0" i="0" u="none" strike="noStrike" cap="none" dirty="0">
                <a:solidFill>
                  <a:srgbClr val="E7C256"/>
                </a:solidFill>
                <a:latin typeface="Gilroy Light" pitchFamily="2" charset="77"/>
                <a:ea typeface="Rasa Medium"/>
                <a:cs typeface="Rasa Medium"/>
                <a:sym typeface="Rasa Medium"/>
              </a:rPr>
              <a:t> de 2025</a:t>
            </a:r>
            <a:endParaRPr lang="en-US" sz="1400" b="0" i="0" u="none" strike="noStrike" cap="none" dirty="0">
              <a:solidFill>
                <a:srgbClr val="000000"/>
              </a:solidFill>
              <a:latin typeface="Gilroy Light" pitchFamily="2" charset="77"/>
              <a:sym typeface="Arial"/>
            </a:endParaRPr>
          </a:p>
        </p:txBody>
      </p:sp>
      <p:sp>
        <p:nvSpPr>
          <p:cNvPr id="91" name="Google Shape;91;p1"/>
          <p:cNvSpPr txBox="1">
            <a:spLocks noGrp="1"/>
          </p:cNvSpPr>
          <p:nvPr>
            <p:ph type="ctrTitle"/>
          </p:nvPr>
        </p:nvSpPr>
        <p:spPr>
          <a:xfrm>
            <a:off x="2998922" y="1219811"/>
            <a:ext cx="5852898" cy="198058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C2340"/>
              </a:buClr>
              <a:buSzPts val="4800"/>
              <a:buFont typeface="Rasa"/>
              <a:buNone/>
            </a:pPr>
            <a:r>
              <a:rPr lang="en-US" sz="3200" b="1" dirty="0" err="1">
                <a:solidFill>
                  <a:srgbClr val="0C2340"/>
                </a:solidFill>
                <a:latin typeface="Gilroy ExtraBold" pitchFamily="2" charset="77"/>
                <a:sym typeface="Rasa"/>
              </a:rPr>
              <a:t>ENFOQUE</a:t>
            </a:r>
            <a:r>
              <a:rPr lang="en-US" sz="3200" b="1" dirty="0">
                <a:solidFill>
                  <a:srgbClr val="0C2340"/>
                </a:solidFill>
                <a:latin typeface="Gilroy ExtraBold" pitchFamily="2" charset="77"/>
                <a:sym typeface="Rasa"/>
              </a:rPr>
              <a:t> </a:t>
            </a:r>
            <a:r>
              <a:rPr lang="en-US" sz="3200" b="1" dirty="0" err="1">
                <a:solidFill>
                  <a:srgbClr val="0C2340"/>
                </a:solidFill>
                <a:latin typeface="Gilroy ExtraBold" pitchFamily="2" charset="77"/>
                <a:sym typeface="Rasa"/>
              </a:rPr>
              <a:t>ÉTNICO</a:t>
            </a:r>
            <a:br>
              <a:rPr lang="en-US" sz="3200" b="1" dirty="0">
                <a:solidFill>
                  <a:srgbClr val="0C2340"/>
                </a:solidFill>
                <a:latin typeface="Gilroy ExtraBold" pitchFamily="2" charset="77"/>
                <a:sym typeface="Rasa"/>
              </a:rPr>
            </a:br>
            <a:r>
              <a:rPr lang="en-US" sz="3200" b="1" dirty="0" err="1">
                <a:solidFill>
                  <a:srgbClr val="0C2340"/>
                </a:solidFill>
                <a:latin typeface="Gilroy ExtraBold" pitchFamily="2" charset="77"/>
                <a:sym typeface="Rasa"/>
              </a:rPr>
              <a:t>Monitoreo</a:t>
            </a:r>
            <a:r>
              <a:rPr lang="en-US" sz="3200" b="1" dirty="0">
                <a:solidFill>
                  <a:srgbClr val="0C2340"/>
                </a:solidFill>
                <a:latin typeface="Gilroy ExtraBold" pitchFamily="2" charset="77"/>
                <a:sym typeface="Rasa"/>
              </a:rPr>
              <a:t> del </a:t>
            </a:r>
            <a:r>
              <a:rPr lang="en-US" sz="3200" b="1" dirty="0" err="1">
                <a:solidFill>
                  <a:srgbClr val="0C2340"/>
                </a:solidFill>
                <a:latin typeface="Gilroy ExtraBold" pitchFamily="2" charset="77"/>
                <a:sym typeface="Rasa"/>
              </a:rPr>
              <a:t>Acuerdo</a:t>
            </a:r>
            <a:r>
              <a:rPr lang="en-US" sz="3200" b="1" dirty="0">
                <a:solidFill>
                  <a:srgbClr val="0C2340"/>
                </a:solidFill>
                <a:latin typeface="Gilroy ExtraBold" pitchFamily="2" charset="77"/>
                <a:sym typeface="Rasa"/>
              </a:rPr>
              <a:t> Final de Paz  </a:t>
            </a:r>
            <a:endParaRPr sz="3200" b="1" dirty="0">
              <a:latin typeface="Gilroy ExtraBold" pitchFamily="2" charset="77"/>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2" name="Imagen 1">
            <a:extLst>
              <a:ext uri="{FF2B5EF4-FFF2-40B4-BE49-F238E27FC236}">
                <a16:creationId xmlns:a16="http://schemas.microsoft.com/office/drawing/2014/main" id="{D3513129-3622-DB04-B188-9B888F520CF8}"/>
              </a:ext>
            </a:extLst>
          </p:cNvPr>
          <p:cNvPicPr>
            <a:picLocks noChangeAspect="1"/>
          </p:cNvPicPr>
          <p:nvPr/>
        </p:nvPicPr>
        <p:blipFill>
          <a:blip r:embed="rId3"/>
          <a:stretch>
            <a:fillRect/>
          </a:stretch>
        </p:blipFill>
        <p:spPr>
          <a:xfrm>
            <a:off x="5902" y="211"/>
            <a:ext cx="9146167" cy="903797"/>
          </a:xfrm>
          <a:prstGeom prst="rect">
            <a:avLst/>
          </a:prstGeom>
        </p:spPr>
      </p:pic>
      <p:sp>
        <p:nvSpPr>
          <p:cNvPr id="4" name="TextBox 3">
            <a:extLst>
              <a:ext uri="{FF2B5EF4-FFF2-40B4-BE49-F238E27FC236}">
                <a16:creationId xmlns:a16="http://schemas.microsoft.com/office/drawing/2014/main" id="{BE064463-282C-9520-210E-E034F65558AD}"/>
              </a:ext>
            </a:extLst>
          </p:cNvPr>
          <p:cNvSpPr txBox="1"/>
          <p:nvPr/>
        </p:nvSpPr>
        <p:spPr>
          <a:xfrm>
            <a:off x="355294" y="1107195"/>
            <a:ext cx="8510531" cy="1708160"/>
          </a:xfrm>
          <a:prstGeom prst="rect">
            <a:avLst/>
          </a:prstGeom>
          <a:noFill/>
        </p:spPr>
        <p:txBody>
          <a:bodyPr wrap="square" rtlCol="0">
            <a:spAutoFit/>
          </a:bodyPr>
          <a:lstStyle/>
          <a:p>
            <a:pPr marL="342900" indent="-342900">
              <a:buFont typeface="Arial" panose="020B0604020202020204" pitchFamily="34" charset="0"/>
              <a:buChar char="•"/>
            </a:pPr>
            <a:endParaRPr lang="es-ES_tradnl" sz="2100" dirty="0">
              <a:latin typeface="Georgia" panose="02040502050405020303" pitchFamily="18" charset="0"/>
            </a:endParaRPr>
          </a:p>
          <a:p>
            <a:pPr marL="342900" indent="-342900">
              <a:buFont typeface="Arial" panose="020B0604020202020204" pitchFamily="34" charset="0"/>
              <a:buChar char="•"/>
            </a:pPr>
            <a:endParaRPr lang="es-ES_tradnl" sz="2100" dirty="0">
              <a:latin typeface="Georgia" panose="02040502050405020303" pitchFamily="18" charset="0"/>
            </a:endParaRPr>
          </a:p>
          <a:p>
            <a:pPr marL="342900" indent="-342900">
              <a:buFont typeface="Arial" panose="020B0604020202020204" pitchFamily="34" charset="0"/>
              <a:buChar char="•"/>
            </a:pPr>
            <a:endParaRPr lang="es-ES_tradnl" sz="2100" dirty="0">
              <a:latin typeface="Georgia" panose="02040502050405020303" pitchFamily="18" charset="0"/>
            </a:endParaRPr>
          </a:p>
          <a:p>
            <a:endParaRPr lang="es-ES_tradnl" sz="2100" dirty="0">
              <a:solidFill>
                <a:schemeClr val="tx2">
                  <a:lumMod val="75000"/>
                </a:schemeClr>
              </a:solidFill>
              <a:latin typeface="Georgia" panose="02040502050405020303" pitchFamily="18" charset="0"/>
            </a:endParaRPr>
          </a:p>
          <a:p>
            <a:endParaRPr lang="es-ES_tradnl" sz="2100" dirty="0">
              <a:solidFill>
                <a:schemeClr val="tx2">
                  <a:lumMod val="75000"/>
                </a:schemeClr>
              </a:solidFill>
              <a:latin typeface="Georgia" panose="02040502050405020303" pitchFamily="18" charset="0"/>
            </a:endParaRPr>
          </a:p>
        </p:txBody>
      </p:sp>
      <p:sp>
        <p:nvSpPr>
          <p:cNvPr id="3" name="CuadroTexto 5">
            <a:extLst>
              <a:ext uri="{FF2B5EF4-FFF2-40B4-BE49-F238E27FC236}">
                <a16:creationId xmlns:a16="http://schemas.microsoft.com/office/drawing/2014/main" id="{9E1D008E-576E-F1C9-0520-363D4B8669D5}"/>
              </a:ext>
            </a:extLst>
          </p:cNvPr>
          <p:cNvSpPr txBox="1"/>
          <p:nvPr/>
        </p:nvSpPr>
        <p:spPr>
          <a:xfrm>
            <a:off x="113577" y="1033420"/>
            <a:ext cx="9038492" cy="480260"/>
          </a:xfrm>
          <a:prstGeom prst="rect">
            <a:avLst/>
          </a:prstGeom>
          <a:noFill/>
        </p:spPr>
        <p:txBody>
          <a:bodyPr wrap="square">
            <a:spAutoFit/>
          </a:bodyPr>
          <a:lstStyle/>
          <a:p>
            <a:pPr algn="ctr">
              <a:lnSpc>
                <a:spcPct val="120000"/>
              </a:lnSpc>
              <a:buClr>
                <a:srgbClr val="0C2340"/>
              </a:buClr>
              <a:buSzPts val="3000"/>
            </a:pPr>
            <a:r>
              <a:rPr lang="es-ES_tradnl" sz="2250" b="1" dirty="0">
                <a:solidFill>
                  <a:schemeClr val="accent1">
                    <a:lumMod val="50000"/>
                  </a:schemeClr>
                </a:solidFill>
                <a:latin typeface="Gilroy ExtraBold" pitchFamily="2" charset="77"/>
                <a:ea typeface="Raleway"/>
                <a:cs typeface="Raleway"/>
                <a:sym typeface="Raleway"/>
              </a:rPr>
              <a:t>Metodología de seguimiento del Instituto Kroc</a:t>
            </a:r>
            <a:endParaRPr lang="es-ES_tradnl" sz="2250" b="1" dirty="0">
              <a:solidFill>
                <a:schemeClr val="accent1">
                  <a:lumMod val="50000"/>
                </a:schemeClr>
              </a:solidFill>
              <a:latin typeface="Gilroy ExtraBold" pitchFamily="2" charset="77"/>
              <a:ea typeface="Helvetica Neue" panose="02000503000000020004" pitchFamily="2" charset="0"/>
              <a:cs typeface="Helvetica Neue" panose="02000503000000020004" pitchFamily="2" charset="0"/>
            </a:endParaRPr>
          </a:p>
        </p:txBody>
      </p:sp>
      <p:sp>
        <p:nvSpPr>
          <p:cNvPr id="5" name="Rectángulo redondeado 6">
            <a:extLst>
              <a:ext uri="{FF2B5EF4-FFF2-40B4-BE49-F238E27FC236}">
                <a16:creationId xmlns:a16="http://schemas.microsoft.com/office/drawing/2014/main" id="{7AA76DAF-0D2E-E16F-4FAD-CB1CDA279384}"/>
              </a:ext>
            </a:extLst>
          </p:cNvPr>
          <p:cNvSpPr/>
          <p:nvPr/>
        </p:nvSpPr>
        <p:spPr>
          <a:xfrm>
            <a:off x="1594922" y="1692234"/>
            <a:ext cx="6223943" cy="599211"/>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es-ES_tradnl" sz="1600" b="1" dirty="0">
                <a:solidFill>
                  <a:schemeClr val="tx1"/>
                </a:solidFill>
                <a:latin typeface="Gilroy Light" pitchFamily="2" charset="77"/>
                <a:sym typeface="Helvetica Neue"/>
              </a:rPr>
              <a:t>578</a:t>
            </a:r>
            <a:r>
              <a:rPr lang="es-ES_tradnl" sz="1600" dirty="0">
                <a:solidFill>
                  <a:schemeClr val="tx1"/>
                </a:solidFill>
                <a:latin typeface="Gilroy Light" pitchFamily="2" charset="77"/>
                <a:sym typeface="Helvetica Neue"/>
              </a:rPr>
              <a:t> estipulaciones  </a:t>
            </a:r>
            <a:r>
              <a:rPr lang="es-ES_tradnl" sz="1600" b="1" dirty="0">
                <a:solidFill>
                  <a:schemeClr val="tx1"/>
                </a:solidFill>
                <a:latin typeface="Gilroy Light" pitchFamily="2" charset="77"/>
                <a:sym typeface="Helvetica Neue"/>
              </a:rPr>
              <a:t>18</a:t>
            </a:r>
            <a:r>
              <a:rPr lang="es-ES_tradnl" sz="1600" dirty="0">
                <a:solidFill>
                  <a:schemeClr val="tx1"/>
                </a:solidFill>
                <a:latin typeface="Gilroy Light" pitchFamily="2" charset="77"/>
                <a:sym typeface="Helvetica Neue"/>
              </a:rPr>
              <a:t> temas, y </a:t>
            </a:r>
            <a:r>
              <a:rPr lang="es-ES_tradnl" sz="1600" b="1" dirty="0">
                <a:solidFill>
                  <a:schemeClr val="tx1"/>
                </a:solidFill>
                <a:latin typeface="Gilroy Light" pitchFamily="2" charset="77"/>
                <a:sym typeface="Helvetica Neue"/>
              </a:rPr>
              <a:t>70</a:t>
            </a:r>
            <a:r>
              <a:rPr lang="es-ES_tradnl" sz="1600" dirty="0">
                <a:solidFill>
                  <a:schemeClr val="tx1"/>
                </a:solidFill>
                <a:latin typeface="Gilroy Light" pitchFamily="2" charset="77"/>
                <a:sym typeface="Helvetica Neue"/>
              </a:rPr>
              <a:t> subtemas</a:t>
            </a:r>
            <a:r>
              <a:rPr lang="es-ES_tradnl" sz="1050" dirty="0">
                <a:solidFill>
                  <a:schemeClr val="bg1"/>
                </a:solidFill>
                <a:latin typeface="Raleway" pitchFamily="2" charset="77"/>
                <a:sym typeface="Helvetica Neue"/>
              </a:rPr>
              <a:t>.</a:t>
            </a:r>
            <a:r>
              <a:rPr lang="es-ES_tradnl" sz="1050" dirty="0">
                <a:solidFill>
                  <a:schemeClr val="bg1"/>
                </a:solidFill>
                <a:latin typeface="Raleway" pitchFamily="2" charset="77"/>
                <a:ea typeface="Raleway"/>
                <a:cs typeface="Raleway"/>
                <a:sym typeface="Raleway"/>
              </a:rPr>
              <a:t> </a:t>
            </a:r>
          </a:p>
        </p:txBody>
      </p:sp>
      <p:sp>
        <p:nvSpPr>
          <p:cNvPr id="6" name="Rectángulo redondeado 7">
            <a:extLst>
              <a:ext uri="{FF2B5EF4-FFF2-40B4-BE49-F238E27FC236}">
                <a16:creationId xmlns:a16="http://schemas.microsoft.com/office/drawing/2014/main" id="{AEFFFDEF-C72D-ADE8-8050-8A686F39B455}"/>
              </a:ext>
            </a:extLst>
          </p:cNvPr>
          <p:cNvSpPr/>
          <p:nvPr/>
        </p:nvSpPr>
        <p:spPr>
          <a:xfrm>
            <a:off x="1594922" y="2320964"/>
            <a:ext cx="6223943" cy="5906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450"/>
              </a:spcAft>
              <a:defRPr/>
            </a:pPr>
            <a:r>
              <a:rPr lang="es-ES_tradnl" sz="1600" dirty="0">
                <a:solidFill>
                  <a:schemeClr val="tx1"/>
                </a:solidFill>
                <a:latin typeface="Gilroy Light" pitchFamily="2" charset="77"/>
                <a:sym typeface="Helvetica Neue"/>
              </a:rPr>
              <a:t>Significado del enfoque étnico y el Capítulo Étnico</a:t>
            </a:r>
            <a:r>
              <a:rPr lang="es-ES_tradnl" sz="1600" dirty="0">
                <a:solidFill>
                  <a:schemeClr val="bg1"/>
                </a:solidFill>
                <a:latin typeface="Gilroy Light" pitchFamily="2" charset="77"/>
                <a:sym typeface="Helvetica Neue"/>
              </a:rPr>
              <a:t>.</a:t>
            </a:r>
          </a:p>
        </p:txBody>
      </p:sp>
      <p:sp>
        <p:nvSpPr>
          <p:cNvPr id="7" name="Rectángulo redondeado 8">
            <a:extLst>
              <a:ext uri="{FF2B5EF4-FFF2-40B4-BE49-F238E27FC236}">
                <a16:creationId xmlns:a16="http://schemas.microsoft.com/office/drawing/2014/main" id="{A56F9158-B8BA-292A-5632-881E4C7050D0}"/>
              </a:ext>
            </a:extLst>
          </p:cNvPr>
          <p:cNvSpPr/>
          <p:nvPr/>
        </p:nvSpPr>
        <p:spPr>
          <a:xfrm>
            <a:off x="1606828" y="2911621"/>
            <a:ext cx="6212037" cy="5906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450"/>
              </a:spcAft>
              <a:defRPr/>
            </a:pPr>
            <a:r>
              <a:rPr lang="es-ES_tradnl" sz="1600" dirty="0">
                <a:solidFill>
                  <a:schemeClr val="tx1"/>
                </a:solidFill>
                <a:latin typeface="Gilroy Light" pitchFamily="2" charset="77"/>
                <a:sym typeface="Helvetica Neue"/>
              </a:rPr>
              <a:t>Enfoque étnico Sub-matriz de 80  estipulaciones.</a:t>
            </a:r>
          </a:p>
        </p:txBody>
      </p:sp>
      <p:sp>
        <p:nvSpPr>
          <p:cNvPr id="8" name="Rectángulo redondeado 9">
            <a:extLst>
              <a:ext uri="{FF2B5EF4-FFF2-40B4-BE49-F238E27FC236}">
                <a16:creationId xmlns:a16="http://schemas.microsoft.com/office/drawing/2014/main" id="{46F2F392-9E8D-84F9-9E56-1E63D7084793}"/>
              </a:ext>
            </a:extLst>
          </p:cNvPr>
          <p:cNvSpPr/>
          <p:nvPr/>
        </p:nvSpPr>
        <p:spPr>
          <a:xfrm>
            <a:off x="1750787" y="3598544"/>
            <a:ext cx="6212038" cy="5906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marR="286226" algn="ctr">
              <a:buSzPts val="1700"/>
            </a:pPr>
            <a:r>
              <a:rPr lang="es-ES_tradnl" sz="1600" dirty="0">
                <a:solidFill>
                  <a:schemeClr val="tx1"/>
                </a:solidFill>
                <a:latin typeface="Gilroy Light" pitchFamily="2" charset="77"/>
                <a:sym typeface="Helvetica Neue"/>
              </a:rPr>
              <a:t>Documentación mensual de las matriz general y codificación trimestral del sub-matriz étnica.</a:t>
            </a:r>
          </a:p>
        </p:txBody>
      </p:sp>
    </p:spTree>
    <p:extLst>
      <p:ext uri="{BB962C8B-B14F-4D97-AF65-F5344CB8AC3E}">
        <p14:creationId xmlns:p14="http://schemas.microsoft.com/office/powerpoint/2010/main" val="929621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322CD-CD43-7EFB-CC33-B58F6FCE5C2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4D5A4AE-57F9-B9EA-75D0-0CE97A7A2F0B}"/>
              </a:ext>
            </a:extLst>
          </p:cNvPr>
          <p:cNvSpPr>
            <a:spLocks noGrp="1"/>
          </p:cNvSpPr>
          <p:nvPr>
            <p:ph type="title"/>
          </p:nvPr>
        </p:nvSpPr>
        <p:spPr>
          <a:xfrm>
            <a:off x="964078" y="776413"/>
            <a:ext cx="7886700" cy="726566"/>
          </a:xfrm>
        </p:spPr>
        <p:txBody>
          <a:bodyPr>
            <a:normAutofit/>
          </a:bodyPr>
          <a:lstStyle/>
          <a:p>
            <a:r>
              <a:rPr lang="es-ES_tradnl" sz="2400" b="1" dirty="0">
                <a:solidFill>
                  <a:schemeClr val="accent1">
                    <a:lumMod val="50000"/>
                  </a:schemeClr>
                </a:solidFill>
                <a:latin typeface="Gilroy ExtraBold" pitchFamily="2" charset="77"/>
              </a:rPr>
              <a:t>Metodología de seguimiento del Instituto Kroc </a:t>
            </a:r>
          </a:p>
        </p:txBody>
      </p:sp>
      <p:sp>
        <p:nvSpPr>
          <p:cNvPr id="3" name="Marcador de texto 2">
            <a:extLst>
              <a:ext uri="{FF2B5EF4-FFF2-40B4-BE49-F238E27FC236}">
                <a16:creationId xmlns:a16="http://schemas.microsoft.com/office/drawing/2014/main" id="{AA695A29-8B58-8F7C-9BC7-EC71CBE68745}"/>
              </a:ext>
            </a:extLst>
          </p:cNvPr>
          <p:cNvSpPr>
            <a:spLocks noGrp="1"/>
          </p:cNvSpPr>
          <p:nvPr>
            <p:ph type="body" idx="1"/>
          </p:nvPr>
        </p:nvSpPr>
        <p:spPr>
          <a:xfrm>
            <a:off x="371796" y="1502979"/>
            <a:ext cx="8553994" cy="3487096"/>
          </a:xfrm>
        </p:spPr>
        <p:txBody>
          <a:bodyPr>
            <a:normAutofit/>
          </a:bodyPr>
          <a:lstStyle/>
          <a:p>
            <a:pPr marL="571500" lvl="1" indent="0">
              <a:buNone/>
            </a:pPr>
            <a:r>
              <a:rPr lang="es-ES_tradnl" b="1" dirty="0">
                <a:solidFill>
                  <a:schemeClr val="accent1"/>
                </a:solidFill>
                <a:latin typeface="Gilroy Light" pitchFamily="2" charset="77"/>
              </a:rPr>
              <a:t>Sub matrices étnica </a:t>
            </a:r>
          </a:p>
          <a:p>
            <a:pPr marL="571500" lvl="1" indent="0">
              <a:buNone/>
            </a:pPr>
            <a:r>
              <a:rPr lang="es-ES_tradnl" dirty="0">
                <a:latin typeface="Gilroy Light" pitchFamily="2" charset="77"/>
              </a:rPr>
              <a:t>La sub matriz étnica que mide el enfoque tiene </a:t>
            </a:r>
            <a:r>
              <a:rPr lang="es-ES_tradnl" dirty="0">
                <a:solidFill>
                  <a:schemeClr val="accent1"/>
                </a:solidFill>
                <a:latin typeface="Gilroy Light" pitchFamily="2" charset="77"/>
              </a:rPr>
              <a:t>80 disposiciones </a:t>
            </a:r>
            <a:r>
              <a:rPr lang="es-ES_tradnl" dirty="0">
                <a:latin typeface="Gilroy Light" pitchFamily="2" charset="77"/>
              </a:rPr>
              <a:t>que fueron seleccionadas basadas en los siguientes criterios:</a:t>
            </a:r>
          </a:p>
          <a:p>
            <a:pPr lvl="2">
              <a:buFont typeface="+mj-lt"/>
              <a:buAutoNum type="arabicPeriod"/>
            </a:pPr>
            <a:r>
              <a:rPr lang="es-ES_tradnl" sz="1800" dirty="0">
                <a:latin typeface="Gilroy Light" pitchFamily="2" charset="77"/>
              </a:rPr>
              <a:t> </a:t>
            </a:r>
            <a:r>
              <a:rPr lang="es-CO" sz="1800" dirty="0">
                <a:solidFill>
                  <a:srgbClr val="000000"/>
                </a:solidFill>
                <a:effectLst/>
                <a:latin typeface="Gilroy Light" pitchFamily="2" charset="77"/>
              </a:rPr>
              <a:t>La disposición declara explícitamente que su implementación debe incluir un enfoque “diferencial” o “étnico.”</a:t>
            </a:r>
          </a:p>
          <a:p>
            <a:pPr lvl="2">
              <a:buFont typeface="+mj-lt"/>
              <a:buAutoNum type="arabicPeriod"/>
            </a:pPr>
            <a:r>
              <a:rPr lang="es-CO" sz="1800" dirty="0">
                <a:solidFill>
                  <a:srgbClr val="000000"/>
                </a:solidFill>
                <a:effectLst/>
                <a:latin typeface="Gilroy Light" pitchFamily="2" charset="77"/>
              </a:rPr>
              <a:t>La disposición incluye mecanismos específicos para pueblos étnicos y/o comunidades  indígenas, negras, afrodescendientes, raizales y/o palenqueras, y el pueblo Rrom.</a:t>
            </a:r>
          </a:p>
          <a:p>
            <a:pPr lvl="2">
              <a:buFont typeface="+mj-lt"/>
              <a:buAutoNum type="arabicPeriod"/>
            </a:pPr>
            <a:r>
              <a:rPr lang="es-CO" sz="1800" dirty="0">
                <a:solidFill>
                  <a:srgbClr val="000000"/>
                </a:solidFill>
                <a:effectLst/>
                <a:latin typeface="Gilroy Light" pitchFamily="2" charset="77"/>
              </a:rPr>
              <a:t>La disposición exige que la implementación se lleve a cabo de una manera que reconozca las diferentes identidades culturales y étnicas.</a:t>
            </a:r>
          </a:p>
          <a:p>
            <a:pPr marL="571500" lvl="1" indent="0">
              <a:buNone/>
            </a:pPr>
            <a:endParaRPr lang="es-ES_tradnl" dirty="0"/>
          </a:p>
        </p:txBody>
      </p:sp>
      <p:pic>
        <p:nvPicPr>
          <p:cNvPr id="5" name="Imagen 4">
            <a:extLst>
              <a:ext uri="{FF2B5EF4-FFF2-40B4-BE49-F238E27FC236}">
                <a16:creationId xmlns:a16="http://schemas.microsoft.com/office/drawing/2014/main" id="{31D895CD-64C7-0A15-CBFA-D75D2B89F06A}"/>
              </a:ext>
            </a:extLst>
          </p:cNvPr>
          <p:cNvPicPr>
            <a:picLocks noChangeAspect="1"/>
          </p:cNvPicPr>
          <p:nvPr/>
        </p:nvPicPr>
        <p:blipFill>
          <a:blip r:embed="rId2"/>
          <a:stretch>
            <a:fillRect/>
          </a:stretch>
        </p:blipFill>
        <p:spPr>
          <a:xfrm>
            <a:off x="0" y="31000"/>
            <a:ext cx="7772400" cy="762173"/>
          </a:xfrm>
          <a:prstGeom prst="rect">
            <a:avLst/>
          </a:prstGeom>
        </p:spPr>
      </p:pic>
      <p:pic>
        <p:nvPicPr>
          <p:cNvPr id="7" name="Imagen 6">
            <a:extLst>
              <a:ext uri="{FF2B5EF4-FFF2-40B4-BE49-F238E27FC236}">
                <a16:creationId xmlns:a16="http://schemas.microsoft.com/office/drawing/2014/main" id="{48F8E199-E68B-3BF0-9DA3-B25FA7CA04BF}"/>
              </a:ext>
            </a:extLst>
          </p:cNvPr>
          <p:cNvPicPr>
            <a:picLocks noChangeAspect="1"/>
          </p:cNvPicPr>
          <p:nvPr/>
        </p:nvPicPr>
        <p:blipFill>
          <a:blip r:embed="rId3"/>
          <a:stretch>
            <a:fillRect/>
          </a:stretch>
        </p:blipFill>
        <p:spPr>
          <a:xfrm>
            <a:off x="6216507" y="4620414"/>
            <a:ext cx="2927493" cy="492086"/>
          </a:xfrm>
          <a:prstGeom prst="rect">
            <a:avLst/>
          </a:prstGeom>
        </p:spPr>
      </p:pic>
    </p:spTree>
    <p:extLst>
      <p:ext uri="{BB962C8B-B14F-4D97-AF65-F5344CB8AC3E}">
        <p14:creationId xmlns:p14="http://schemas.microsoft.com/office/powerpoint/2010/main" val="277538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1569C-B658-7650-525B-0957AA44ED0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07D68DA-E792-F2FF-AD67-ADE03205BF04}"/>
              </a:ext>
            </a:extLst>
          </p:cNvPr>
          <p:cNvSpPr>
            <a:spLocks noGrp="1"/>
          </p:cNvSpPr>
          <p:nvPr>
            <p:ph type="title"/>
          </p:nvPr>
        </p:nvSpPr>
        <p:spPr>
          <a:xfrm>
            <a:off x="371796" y="653988"/>
            <a:ext cx="7886700" cy="994172"/>
          </a:xfrm>
        </p:spPr>
        <p:txBody>
          <a:bodyPr>
            <a:normAutofit/>
          </a:bodyPr>
          <a:lstStyle/>
          <a:p>
            <a:pPr algn="ctr"/>
            <a:r>
              <a:rPr lang="es-ES_tradnl" sz="2400" b="1" dirty="0">
                <a:solidFill>
                  <a:schemeClr val="accent1">
                    <a:lumMod val="50000"/>
                  </a:schemeClr>
                </a:solidFill>
                <a:latin typeface="Gilroy ExtraBold" pitchFamily="2" charset="77"/>
              </a:rPr>
              <a:t>Balance de la implementación de los enfoques</a:t>
            </a:r>
          </a:p>
        </p:txBody>
      </p:sp>
      <p:sp>
        <p:nvSpPr>
          <p:cNvPr id="3" name="Marcador de texto 2">
            <a:extLst>
              <a:ext uri="{FF2B5EF4-FFF2-40B4-BE49-F238E27FC236}">
                <a16:creationId xmlns:a16="http://schemas.microsoft.com/office/drawing/2014/main" id="{25BC0358-9C0F-142A-FCBA-807623B435DE}"/>
              </a:ext>
            </a:extLst>
          </p:cNvPr>
          <p:cNvSpPr>
            <a:spLocks noGrp="1"/>
          </p:cNvSpPr>
          <p:nvPr>
            <p:ph type="body" idx="1"/>
          </p:nvPr>
        </p:nvSpPr>
        <p:spPr>
          <a:xfrm>
            <a:off x="371796" y="1726571"/>
            <a:ext cx="7886700" cy="3263504"/>
          </a:xfrm>
        </p:spPr>
        <p:txBody>
          <a:bodyPr>
            <a:normAutofit/>
          </a:bodyPr>
          <a:lstStyle/>
          <a:p>
            <a:pPr marL="114300" indent="0">
              <a:buNone/>
            </a:pPr>
            <a:r>
              <a:rPr lang="es-CO" b="1" dirty="0">
                <a:solidFill>
                  <a:schemeClr val="accent1">
                    <a:lumMod val="50000"/>
                  </a:schemeClr>
                </a:solidFill>
                <a:latin typeface="Gilroy ExtraBold" pitchFamily="2" charset="77"/>
              </a:rPr>
              <a:t>Subtemas del enfoque étnico:</a:t>
            </a:r>
          </a:p>
          <a:p>
            <a:pPr marL="114300" indent="0">
              <a:buNone/>
            </a:pPr>
            <a:r>
              <a:rPr lang="es-CO" b="1" dirty="0">
                <a:solidFill>
                  <a:srgbClr val="000000"/>
                </a:solidFill>
                <a:latin typeface="Gilroy ExtraBold" pitchFamily="2" charset="77"/>
              </a:rPr>
              <a:t>Punto 1: </a:t>
            </a:r>
            <a:r>
              <a:rPr lang="es-CO" b="1" dirty="0">
                <a:solidFill>
                  <a:srgbClr val="000000"/>
                </a:solidFill>
                <a:latin typeface="Gilroy Light" pitchFamily="2" charset="77"/>
              </a:rPr>
              <a:t>A</a:t>
            </a:r>
            <a:r>
              <a:rPr lang="es-CO" dirty="0">
                <a:solidFill>
                  <a:srgbClr val="000000"/>
                </a:solidFill>
                <a:latin typeface="Gilroy Light" pitchFamily="2" charset="77"/>
              </a:rPr>
              <a:t>cceso a tierras, </a:t>
            </a:r>
            <a:r>
              <a:rPr lang="es-CO" dirty="0" err="1">
                <a:solidFill>
                  <a:srgbClr val="000000"/>
                </a:solidFill>
                <a:latin typeface="Gilroy Light" pitchFamily="2" charset="77"/>
              </a:rPr>
              <a:t>PDET</a:t>
            </a:r>
            <a:r>
              <a:rPr lang="es-CO" dirty="0">
                <a:solidFill>
                  <a:srgbClr val="000000"/>
                </a:solidFill>
                <a:latin typeface="Gilroy Light" pitchFamily="2" charset="77"/>
              </a:rPr>
              <a:t> y los 16  Planes Nacionales </a:t>
            </a:r>
          </a:p>
          <a:p>
            <a:pPr marL="114300" indent="0">
              <a:buNone/>
            </a:pPr>
            <a:r>
              <a:rPr lang="es-CO" b="1" dirty="0">
                <a:solidFill>
                  <a:srgbClr val="000000"/>
                </a:solidFill>
                <a:latin typeface="Gilroy ExtraBold" pitchFamily="2" charset="77"/>
              </a:rPr>
              <a:t>Punto 2: </a:t>
            </a:r>
            <a:r>
              <a:rPr lang="es-CO" b="1" dirty="0">
                <a:solidFill>
                  <a:srgbClr val="000000"/>
                </a:solidFill>
                <a:latin typeface="Gilroy Light" pitchFamily="2" charset="77"/>
              </a:rPr>
              <a:t>G</a:t>
            </a:r>
            <a:r>
              <a:rPr lang="es-CO" dirty="0">
                <a:solidFill>
                  <a:srgbClr val="000000"/>
                </a:solidFill>
                <a:latin typeface="Gilroy Light" pitchFamily="2" charset="77"/>
              </a:rPr>
              <a:t>arantías de seguridad,  Participación y  participación político electoral</a:t>
            </a:r>
          </a:p>
          <a:p>
            <a:pPr marL="114300" indent="0">
              <a:buNone/>
            </a:pPr>
            <a:r>
              <a:rPr lang="es-CO" b="1" dirty="0">
                <a:solidFill>
                  <a:srgbClr val="000000"/>
                </a:solidFill>
                <a:latin typeface="Gilroy ExtraBold" pitchFamily="2" charset="77"/>
              </a:rPr>
              <a:t>Punto 3: </a:t>
            </a:r>
            <a:r>
              <a:rPr lang="es-CO" b="1" dirty="0">
                <a:solidFill>
                  <a:srgbClr val="000000"/>
                </a:solidFill>
                <a:latin typeface="Gilroy Light" pitchFamily="2" charset="77"/>
              </a:rPr>
              <a:t>R</a:t>
            </a:r>
            <a:r>
              <a:rPr lang="es-CO" dirty="0">
                <a:solidFill>
                  <a:srgbClr val="000000"/>
                </a:solidFill>
                <a:latin typeface="Gilroy Light" pitchFamily="2" charset="77"/>
              </a:rPr>
              <a:t>eincorporación y  Seguridad </a:t>
            </a:r>
          </a:p>
          <a:p>
            <a:pPr marL="114300" indent="0">
              <a:buNone/>
            </a:pPr>
            <a:r>
              <a:rPr lang="es-CO" b="1" dirty="0">
                <a:solidFill>
                  <a:srgbClr val="000000"/>
                </a:solidFill>
                <a:latin typeface="Gilroy ExtraBold" pitchFamily="2" charset="77"/>
              </a:rPr>
              <a:t>Punto 4: </a:t>
            </a:r>
            <a:r>
              <a:rPr lang="es-CO" b="1" dirty="0" err="1">
                <a:solidFill>
                  <a:srgbClr val="000000"/>
                </a:solidFill>
                <a:latin typeface="Gilroy Light" pitchFamily="2" charset="77"/>
              </a:rPr>
              <a:t>S</a:t>
            </a:r>
            <a:r>
              <a:rPr lang="es-CO" dirty="0" err="1">
                <a:solidFill>
                  <a:srgbClr val="000000"/>
                </a:solidFill>
                <a:latin typeface="Gilroy Light" pitchFamily="2" charset="77"/>
              </a:rPr>
              <a:t>ustitución_PNIS</a:t>
            </a:r>
            <a:r>
              <a:rPr lang="es-CO" dirty="0">
                <a:solidFill>
                  <a:srgbClr val="000000"/>
                </a:solidFill>
                <a:latin typeface="Gilroy Light" pitchFamily="2" charset="77"/>
              </a:rPr>
              <a:t>  y Prevención del consumo</a:t>
            </a:r>
          </a:p>
          <a:p>
            <a:pPr marL="114300" indent="0">
              <a:buNone/>
            </a:pPr>
            <a:r>
              <a:rPr lang="es-CO" b="1" dirty="0">
                <a:solidFill>
                  <a:srgbClr val="000000"/>
                </a:solidFill>
                <a:latin typeface="Gilroy ExtraBold" pitchFamily="2" charset="77"/>
              </a:rPr>
              <a:t>Punto 5: </a:t>
            </a:r>
            <a:r>
              <a:rPr lang="es-CO" dirty="0" err="1">
                <a:solidFill>
                  <a:srgbClr val="000000"/>
                </a:solidFill>
                <a:latin typeface="Gilroy Light" pitchFamily="2" charset="77"/>
              </a:rPr>
              <a:t>CEV</a:t>
            </a:r>
            <a:r>
              <a:rPr lang="es-CO" dirty="0">
                <a:solidFill>
                  <a:srgbClr val="000000"/>
                </a:solidFill>
                <a:latin typeface="Gilroy Light" pitchFamily="2" charset="77"/>
              </a:rPr>
              <a:t>, </a:t>
            </a:r>
            <a:r>
              <a:rPr lang="es-CO" dirty="0" err="1">
                <a:solidFill>
                  <a:srgbClr val="000000"/>
                </a:solidFill>
                <a:latin typeface="Gilroy Light" pitchFamily="2" charset="77"/>
              </a:rPr>
              <a:t>JEP</a:t>
            </a:r>
            <a:r>
              <a:rPr lang="es-CO" dirty="0">
                <a:solidFill>
                  <a:srgbClr val="000000"/>
                </a:solidFill>
                <a:latin typeface="Gilroy Light" pitchFamily="2" charset="77"/>
              </a:rPr>
              <a:t>, </a:t>
            </a:r>
            <a:r>
              <a:rPr lang="es-CO" dirty="0" err="1">
                <a:solidFill>
                  <a:srgbClr val="000000"/>
                </a:solidFill>
                <a:latin typeface="Gilroy Light" pitchFamily="2" charset="77"/>
              </a:rPr>
              <a:t>UBP</a:t>
            </a:r>
            <a:r>
              <a:rPr lang="es-CO" dirty="0">
                <a:solidFill>
                  <a:srgbClr val="000000"/>
                </a:solidFill>
                <a:latin typeface="Gilroy Light" pitchFamily="2" charset="77"/>
              </a:rPr>
              <a:t>,  y Reparación a víctimas</a:t>
            </a:r>
            <a:endParaRPr lang="es-CO" b="1" dirty="0">
              <a:solidFill>
                <a:srgbClr val="000000"/>
              </a:solidFill>
              <a:latin typeface="Gilroy Light" pitchFamily="2" charset="77"/>
            </a:endParaRPr>
          </a:p>
          <a:p>
            <a:pPr marL="114300" indent="0">
              <a:buNone/>
            </a:pPr>
            <a:r>
              <a:rPr lang="es-CO" b="1" dirty="0">
                <a:solidFill>
                  <a:srgbClr val="000000"/>
                </a:solidFill>
                <a:latin typeface="Gilroy ExtraBold" pitchFamily="2" charset="77"/>
              </a:rPr>
              <a:t>Punto 6: </a:t>
            </a:r>
            <a:r>
              <a:rPr lang="es-CO" dirty="0" err="1">
                <a:solidFill>
                  <a:srgbClr val="000000"/>
                </a:solidFill>
                <a:latin typeface="Gilroy Light" pitchFamily="2" charset="77"/>
              </a:rPr>
              <a:t>CSIVI</a:t>
            </a:r>
            <a:r>
              <a:rPr lang="es-CO" dirty="0">
                <a:solidFill>
                  <a:srgbClr val="000000"/>
                </a:solidFill>
                <a:latin typeface="Gilroy Light" pitchFamily="2" charset="77"/>
              </a:rPr>
              <a:t> y Capítulo étnico</a:t>
            </a:r>
            <a:endParaRPr lang="es-CO" b="1" dirty="0">
              <a:solidFill>
                <a:srgbClr val="000000"/>
              </a:solidFill>
              <a:latin typeface="Gilroy ExtraBold" pitchFamily="2" charset="77"/>
            </a:endParaRPr>
          </a:p>
        </p:txBody>
      </p:sp>
      <p:pic>
        <p:nvPicPr>
          <p:cNvPr id="5" name="Imagen 4">
            <a:extLst>
              <a:ext uri="{FF2B5EF4-FFF2-40B4-BE49-F238E27FC236}">
                <a16:creationId xmlns:a16="http://schemas.microsoft.com/office/drawing/2014/main" id="{E6F02E3E-7E3B-D38B-6FA3-8E0199EA32C2}"/>
              </a:ext>
            </a:extLst>
          </p:cNvPr>
          <p:cNvPicPr>
            <a:picLocks noChangeAspect="1"/>
          </p:cNvPicPr>
          <p:nvPr/>
        </p:nvPicPr>
        <p:blipFill>
          <a:blip r:embed="rId2"/>
          <a:stretch>
            <a:fillRect/>
          </a:stretch>
        </p:blipFill>
        <p:spPr>
          <a:xfrm>
            <a:off x="21255" y="31000"/>
            <a:ext cx="7772400" cy="762173"/>
          </a:xfrm>
          <a:prstGeom prst="rect">
            <a:avLst/>
          </a:prstGeom>
        </p:spPr>
      </p:pic>
      <p:pic>
        <p:nvPicPr>
          <p:cNvPr id="7" name="Imagen 6">
            <a:extLst>
              <a:ext uri="{FF2B5EF4-FFF2-40B4-BE49-F238E27FC236}">
                <a16:creationId xmlns:a16="http://schemas.microsoft.com/office/drawing/2014/main" id="{42E838A8-D554-5BFC-708F-D89C35D66247}"/>
              </a:ext>
            </a:extLst>
          </p:cNvPr>
          <p:cNvPicPr>
            <a:picLocks noChangeAspect="1"/>
          </p:cNvPicPr>
          <p:nvPr/>
        </p:nvPicPr>
        <p:blipFill>
          <a:blip r:embed="rId3"/>
          <a:stretch>
            <a:fillRect/>
          </a:stretch>
        </p:blipFill>
        <p:spPr>
          <a:xfrm>
            <a:off x="6216507" y="4620414"/>
            <a:ext cx="2927493" cy="492086"/>
          </a:xfrm>
          <a:prstGeom prst="rect">
            <a:avLst/>
          </a:prstGeom>
        </p:spPr>
      </p:pic>
    </p:spTree>
    <p:extLst>
      <p:ext uri="{BB962C8B-B14F-4D97-AF65-F5344CB8AC3E}">
        <p14:creationId xmlns:p14="http://schemas.microsoft.com/office/powerpoint/2010/main" val="2408067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3" name="Picture 2">
            <a:extLst>
              <a:ext uri="{FF2B5EF4-FFF2-40B4-BE49-F238E27FC236}">
                <a16:creationId xmlns:a16="http://schemas.microsoft.com/office/drawing/2014/main" id="{ED1EF03D-4778-7E89-A045-6D86C1F2632F}"/>
              </a:ext>
            </a:extLst>
          </p:cNvPr>
          <p:cNvPicPr>
            <a:picLocks noChangeAspect="1"/>
          </p:cNvPicPr>
          <p:nvPr/>
        </p:nvPicPr>
        <p:blipFill>
          <a:blip r:embed="rId3"/>
          <a:stretch>
            <a:fillRect/>
          </a:stretch>
        </p:blipFill>
        <p:spPr>
          <a:xfrm>
            <a:off x="0" y="2042167"/>
            <a:ext cx="9144000" cy="1963055"/>
          </a:xfrm>
          <a:prstGeom prst="rect">
            <a:avLst/>
          </a:prstGeom>
        </p:spPr>
      </p:pic>
      <p:pic>
        <p:nvPicPr>
          <p:cNvPr id="2" name="Imagen 1">
            <a:extLst>
              <a:ext uri="{FF2B5EF4-FFF2-40B4-BE49-F238E27FC236}">
                <a16:creationId xmlns:a16="http://schemas.microsoft.com/office/drawing/2014/main" id="{D73982CC-044D-39C8-6AFF-50EE9FCF8CAB}"/>
              </a:ext>
            </a:extLst>
          </p:cNvPr>
          <p:cNvPicPr>
            <a:picLocks noChangeAspect="1"/>
          </p:cNvPicPr>
          <p:nvPr/>
        </p:nvPicPr>
        <p:blipFill>
          <a:blip r:embed="rId4"/>
          <a:stretch>
            <a:fillRect/>
          </a:stretch>
        </p:blipFill>
        <p:spPr>
          <a:xfrm>
            <a:off x="21255" y="31000"/>
            <a:ext cx="7772400" cy="762173"/>
          </a:xfrm>
          <a:prstGeom prst="rect">
            <a:avLst/>
          </a:prstGeom>
        </p:spPr>
      </p:pic>
      <p:sp>
        <p:nvSpPr>
          <p:cNvPr id="5" name="CuadroTexto 4">
            <a:extLst>
              <a:ext uri="{FF2B5EF4-FFF2-40B4-BE49-F238E27FC236}">
                <a16:creationId xmlns:a16="http://schemas.microsoft.com/office/drawing/2014/main" id="{F7D887B1-A9E4-04A7-6A91-8F055497DCBB}"/>
              </a:ext>
            </a:extLst>
          </p:cNvPr>
          <p:cNvSpPr txBox="1"/>
          <p:nvPr/>
        </p:nvSpPr>
        <p:spPr>
          <a:xfrm>
            <a:off x="685800" y="956004"/>
            <a:ext cx="7772399" cy="461665"/>
          </a:xfrm>
          <a:prstGeom prst="rect">
            <a:avLst/>
          </a:prstGeom>
          <a:noFill/>
        </p:spPr>
        <p:txBody>
          <a:bodyPr wrap="square">
            <a:spAutoFit/>
          </a:bodyPr>
          <a:lstStyle/>
          <a:p>
            <a:r>
              <a:rPr lang="es-ES_tradnl" sz="2400" b="1" dirty="0">
                <a:solidFill>
                  <a:schemeClr val="accent1">
                    <a:lumMod val="50000"/>
                  </a:schemeClr>
                </a:solidFill>
                <a:latin typeface="Gilroy ExtraBold" pitchFamily="2" charset="77"/>
              </a:rPr>
              <a:t>Balance de la Implementación del Enfoque Étnico</a:t>
            </a:r>
            <a:endParaRPr lang="es-ES_tradnl" sz="2400" dirty="0"/>
          </a:p>
        </p:txBody>
      </p:sp>
    </p:spTree>
    <p:extLst>
      <p:ext uri="{BB962C8B-B14F-4D97-AF65-F5344CB8AC3E}">
        <p14:creationId xmlns:p14="http://schemas.microsoft.com/office/powerpoint/2010/main" val="2467322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2" name="Picture 1">
            <a:extLst>
              <a:ext uri="{FF2B5EF4-FFF2-40B4-BE49-F238E27FC236}">
                <a16:creationId xmlns:a16="http://schemas.microsoft.com/office/drawing/2014/main" id="{D5FE39E7-52E3-F52F-4877-BF694433261C}"/>
              </a:ext>
            </a:extLst>
          </p:cNvPr>
          <p:cNvPicPr>
            <a:picLocks noChangeAspect="1"/>
          </p:cNvPicPr>
          <p:nvPr/>
        </p:nvPicPr>
        <p:blipFill>
          <a:blip r:embed="rId3"/>
          <a:stretch>
            <a:fillRect/>
          </a:stretch>
        </p:blipFill>
        <p:spPr>
          <a:xfrm>
            <a:off x="0" y="91169"/>
            <a:ext cx="9144000" cy="4961162"/>
          </a:xfrm>
          <a:prstGeom prst="rect">
            <a:avLst/>
          </a:prstGeom>
        </p:spPr>
      </p:pic>
    </p:spTree>
    <p:extLst>
      <p:ext uri="{BB962C8B-B14F-4D97-AF65-F5344CB8AC3E}">
        <p14:creationId xmlns:p14="http://schemas.microsoft.com/office/powerpoint/2010/main" val="202992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EFF37-BDE3-D53E-51ED-EC576706797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9DCAE2-1196-AB7E-2F6D-08C440328DFB}"/>
              </a:ext>
            </a:extLst>
          </p:cNvPr>
          <p:cNvSpPr>
            <a:spLocks noGrp="1"/>
          </p:cNvSpPr>
          <p:nvPr>
            <p:ph type="title"/>
          </p:nvPr>
        </p:nvSpPr>
        <p:spPr>
          <a:xfrm>
            <a:off x="371796" y="653988"/>
            <a:ext cx="7886700" cy="994172"/>
          </a:xfrm>
        </p:spPr>
        <p:txBody>
          <a:bodyPr>
            <a:normAutofit/>
          </a:bodyPr>
          <a:lstStyle/>
          <a:p>
            <a:pPr algn="ctr"/>
            <a:r>
              <a:rPr lang="es-ES_tradnl" sz="2400" b="1" dirty="0">
                <a:solidFill>
                  <a:schemeClr val="accent1">
                    <a:lumMod val="50000"/>
                  </a:schemeClr>
                </a:solidFill>
                <a:latin typeface="Gilroy ExtraBold" pitchFamily="2" charset="77"/>
              </a:rPr>
              <a:t>Balance de la implementación de los enfoques</a:t>
            </a:r>
          </a:p>
        </p:txBody>
      </p:sp>
      <p:sp>
        <p:nvSpPr>
          <p:cNvPr id="3" name="Marcador de texto 2">
            <a:extLst>
              <a:ext uri="{FF2B5EF4-FFF2-40B4-BE49-F238E27FC236}">
                <a16:creationId xmlns:a16="http://schemas.microsoft.com/office/drawing/2014/main" id="{DE56DA07-92AE-2665-9829-18A61D505994}"/>
              </a:ext>
            </a:extLst>
          </p:cNvPr>
          <p:cNvSpPr>
            <a:spLocks noGrp="1"/>
          </p:cNvSpPr>
          <p:nvPr>
            <p:ph type="body" idx="1"/>
          </p:nvPr>
        </p:nvSpPr>
        <p:spPr>
          <a:xfrm>
            <a:off x="371796" y="1527464"/>
            <a:ext cx="7886700" cy="3462611"/>
          </a:xfrm>
        </p:spPr>
        <p:txBody>
          <a:bodyPr>
            <a:normAutofit/>
          </a:bodyPr>
          <a:lstStyle/>
          <a:p>
            <a:r>
              <a:rPr lang="es-419" sz="1600" dirty="0">
                <a:latin typeface="Gilroy Light" pitchFamily="2" charset="77"/>
              </a:rPr>
              <a:t>Durante el 2024 se presentaron acciones de gestión para la implementación de planes y programas que propendieron por la transformación territorial en los territorios étnicos, sin embargo, estos avances no fueron suficientes para garantizar la implementación integral del enfoque. </a:t>
            </a:r>
          </a:p>
          <a:p>
            <a:pPr lvl="1"/>
            <a:r>
              <a:rPr lang="es-419" sz="1600" dirty="0">
                <a:latin typeface="Gilroy Light" pitchFamily="2" charset="77"/>
              </a:rPr>
              <a:t>Avances en adjudicación y formalización de tierras a comunidades étnicas. </a:t>
            </a:r>
          </a:p>
          <a:p>
            <a:pPr lvl="1"/>
            <a:r>
              <a:rPr lang="es-419" sz="1600" dirty="0">
                <a:solidFill>
                  <a:srgbClr val="000000"/>
                </a:solidFill>
                <a:latin typeface="Gilroy Light" pitchFamily="2" charset="77"/>
              </a:rPr>
              <a:t>No avanzó catasro Multiproposito.</a:t>
            </a:r>
          </a:p>
          <a:p>
            <a:pPr lvl="1"/>
            <a:r>
              <a:rPr lang="es-419" sz="1600" dirty="0">
                <a:latin typeface="Gilroy Light" pitchFamily="2" charset="77"/>
              </a:rPr>
              <a:t>La ART inició la revisión de los PATR con participación de 15 subregiones. No obstante, persiste una brecha entre las iniciativas propias étnicas y las no étnicas.</a:t>
            </a:r>
            <a:r>
              <a:rPr lang="es-CO" sz="1600" dirty="0">
                <a:latin typeface="Gilroy Light" pitchFamily="2" charset="77"/>
              </a:rPr>
              <a:t> </a:t>
            </a:r>
          </a:p>
          <a:p>
            <a:pPr lvl="1"/>
            <a:r>
              <a:rPr lang="es-CO" sz="1600" dirty="0">
                <a:solidFill>
                  <a:srgbClr val="000000"/>
                </a:solidFill>
                <a:latin typeface="Gilroy Light" pitchFamily="2" charset="77"/>
              </a:rPr>
              <a:t>NO se avanzó en los lineamientos étnicos de </a:t>
            </a:r>
            <a:r>
              <a:rPr lang="es-CO" sz="1600" dirty="0" err="1">
                <a:solidFill>
                  <a:srgbClr val="000000"/>
                </a:solidFill>
                <a:latin typeface="Gilroy Light" pitchFamily="2" charset="77"/>
              </a:rPr>
              <a:t>PNIS</a:t>
            </a:r>
            <a:endParaRPr lang="es-419" sz="1600" dirty="0">
              <a:solidFill>
                <a:srgbClr val="000000"/>
              </a:solidFill>
              <a:latin typeface="Gilroy Light" pitchFamily="2" charset="77"/>
            </a:endParaRPr>
          </a:p>
          <a:p>
            <a:pPr lvl="1"/>
            <a:endParaRPr lang="es-CO" sz="1400" dirty="0">
              <a:solidFill>
                <a:srgbClr val="000000"/>
              </a:solidFill>
              <a:latin typeface="Gilroy Light" pitchFamily="2" charset="77"/>
            </a:endParaRPr>
          </a:p>
        </p:txBody>
      </p:sp>
      <p:pic>
        <p:nvPicPr>
          <p:cNvPr id="5" name="Imagen 4">
            <a:extLst>
              <a:ext uri="{FF2B5EF4-FFF2-40B4-BE49-F238E27FC236}">
                <a16:creationId xmlns:a16="http://schemas.microsoft.com/office/drawing/2014/main" id="{96AE8C9B-E9C2-03B6-2C96-204C32A68856}"/>
              </a:ext>
            </a:extLst>
          </p:cNvPr>
          <p:cNvPicPr>
            <a:picLocks noChangeAspect="1"/>
          </p:cNvPicPr>
          <p:nvPr/>
        </p:nvPicPr>
        <p:blipFill>
          <a:blip r:embed="rId2"/>
          <a:stretch>
            <a:fillRect/>
          </a:stretch>
        </p:blipFill>
        <p:spPr>
          <a:xfrm>
            <a:off x="21255" y="31000"/>
            <a:ext cx="7772400" cy="762173"/>
          </a:xfrm>
          <a:prstGeom prst="rect">
            <a:avLst/>
          </a:prstGeom>
        </p:spPr>
      </p:pic>
      <p:pic>
        <p:nvPicPr>
          <p:cNvPr id="7" name="Imagen 6">
            <a:extLst>
              <a:ext uri="{FF2B5EF4-FFF2-40B4-BE49-F238E27FC236}">
                <a16:creationId xmlns:a16="http://schemas.microsoft.com/office/drawing/2014/main" id="{4363EBBB-601E-9F87-4D90-1005EF0C620B}"/>
              </a:ext>
            </a:extLst>
          </p:cNvPr>
          <p:cNvPicPr>
            <a:picLocks noChangeAspect="1"/>
          </p:cNvPicPr>
          <p:nvPr/>
        </p:nvPicPr>
        <p:blipFill>
          <a:blip r:embed="rId3"/>
          <a:stretch>
            <a:fillRect/>
          </a:stretch>
        </p:blipFill>
        <p:spPr>
          <a:xfrm>
            <a:off x="6216507" y="4620414"/>
            <a:ext cx="2927493" cy="492086"/>
          </a:xfrm>
          <a:prstGeom prst="rect">
            <a:avLst/>
          </a:prstGeom>
        </p:spPr>
      </p:pic>
    </p:spTree>
    <p:extLst>
      <p:ext uri="{BB962C8B-B14F-4D97-AF65-F5344CB8AC3E}">
        <p14:creationId xmlns:p14="http://schemas.microsoft.com/office/powerpoint/2010/main" val="2330154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50E7E-6DAE-D417-20A1-07DB078D37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3A31C71-E86B-BCF9-A955-60369FF7A799}"/>
              </a:ext>
            </a:extLst>
          </p:cNvPr>
          <p:cNvSpPr>
            <a:spLocks noGrp="1"/>
          </p:cNvSpPr>
          <p:nvPr>
            <p:ph type="title"/>
          </p:nvPr>
        </p:nvSpPr>
        <p:spPr>
          <a:xfrm>
            <a:off x="371796" y="653988"/>
            <a:ext cx="7886700" cy="994172"/>
          </a:xfrm>
        </p:spPr>
        <p:txBody>
          <a:bodyPr>
            <a:normAutofit/>
          </a:bodyPr>
          <a:lstStyle/>
          <a:p>
            <a:pPr algn="ctr"/>
            <a:r>
              <a:rPr lang="es-ES_tradnl" sz="2400" b="1" dirty="0">
                <a:solidFill>
                  <a:schemeClr val="accent1">
                    <a:lumMod val="50000"/>
                  </a:schemeClr>
                </a:solidFill>
                <a:latin typeface="Gilroy ExtraBold" pitchFamily="2" charset="77"/>
              </a:rPr>
              <a:t>Balance de la implementación de los enfoques</a:t>
            </a:r>
          </a:p>
        </p:txBody>
      </p:sp>
      <p:sp>
        <p:nvSpPr>
          <p:cNvPr id="3" name="Marcador de texto 2">
            <a:extLst>
              <a:ext uri="{FF2B5EF4-FFF2-40B4-BE49-F238E27FC236}">
                <a16:creationId xmlns:a16="http://schemas.microsoft.com/office/drawing/2014/main" id="{3DE37E3E-42EF-4BAF-1250-8F8DB7312B50}"/>
              </a:ext>
            </a:extLst>
          </p:cNvPr>
          <p:cNvSpPr>
            <a:spLocks noGrp="1"/>
          </p:cNvSpPr>
          <p:nvPr>
            <p:ph type="body" idx="1"/>
          </p:nvPr>
        </p:nvSpPr>
        <p:spPr>
          <a:xfrm>
            <a:off x="371796" y="1527464"/>
            <a:ext cx="7886700" cy="3462611"/>
          </a:xfrm>
        </p:spPr>
        <p:txBody>
          <a:bodyPr>
            <a:noAutofit/>
          </a:bodyPr>
          <a:lstStyle/>
          <a:p>
            <a:r>
              <a:rPr lang="es-419" sz="1400" dirty="0">
                <a:latin typeface="Gilroy Light" pitchFamily="2" charset="77"/>
              </a:rPr>
              <a:t>El enfoque étnico experimentó dificultades para garantizar la participación efectiva de las comunidades étnicas. Sin embargo, se resaltan las buenas prácticas lideradas por la JEP y la UBPD en los procesos de reconocimiento a las víctimas de los pueblos étnicos. </a:t>
            </a:r>
          </a:p>
          <a:p>
            <a:pPr lvl="1"/>
            <a:r>
              <a:rPr lang="es-419" sz="1400" dirty="0">
                <a:solidFill>
                  <a:srgbClr val="000000"/>
                </a:solidFill>
                <a:latin typeface="Gilroy Light" pitchFamily="2" charset="77"/>
              </a:rPr>
              <a:t>Los CTPR siguen teniendo dificulatdes para garantizar la participación efectiva de las comunidades</a:t>
            </a:r>
          </a:p>
          <a:p>
            <a:pPr lvl="1"/>
            <a:r>
              <a:rPr lang="es-419" sz="1400" dirty="0">
                <a:latin typeface="Gilroy Light" pitchFamily="2" charset="77"/>
              </a:rPr>
              <a:t>La JEP adelantó importantes acciones en varios casos como el  Caso 07 (reclutamiento pueblo Motilón Barí)como víctimas de reclutamiento En el Caso 08 (Canal del Dique)  yel Caso 09 (vítimas de llos pueblos étnicos)</a:t>
            </a:r>
          </a:p>
          <a:p>
            <a:pPr lvl="1"/>
            <a:r>
              <a:rPr lang="es-419" sz="1400" dirty="0">
                <a:latin typeface="Gilroy Light" pitchFamily="2" charset="77"/>
              </a:rPr>
              <a:t>UBPD avanó en procesos de dialogo y buisqueda de persoans dadad por desaparecidas.</a:t>
            </a:r>
          </a:p>
          <a:p>
            <a:pPr lvl="1"/>
            <a:r>
              <a:rPr lang="es-419" sz="1400" dirty="0">
                <a:solidFill>
                  <a:srgbClr val="000000"/>
                </a:solidFill>
                <a:latin typeface="Gilroy Light" pitchFamily="2" charset="77"/>
              </a:rPr>
              <a:t>Persisten retos para la reparación de las vítimas colectivas de las comundiades étnicas </a:t>
            </a:r>
            <a:endParaRPr lang="es-CO" sz="1400" dirty="0">
              <a:solidFill>
                <a:srgbClr val="000000"/>
              </a:solidFill>
              <a:latin typeface="Gilroy Light" pitchFamily="2" charset="77"/>
            </a:endParaRPr>
          </a:p>
        </p:txBody>
      </p:sp>
      <p:pic>
        <p:nvPicPr>
          <p:cNvPr id="5" name="Imagen 4">
            <a:extLst>
              <a:ext uri="{FF2B5EF4-FFF2-40B4-BE49-F238E27FC236}">
                <a16:creationId xmlns:a16="http://schemas.microsoft.com/office/drawing/2014/main" id="{B5C2A06E-3B4D-5843-8FB5-E45C88CDFA21}"/>
              </a:ext>
            </a:extLst>
          </p:cNvPr>
          <p:cNvPicPr>
            <a:picLocks noChangeAspect="1"/>
          </p:cNvPicPr>
          <p:nvPr/>
        </p:nvPicPr>
        <p:blipFill>
          <a:blip r:embed="rId2"/>
          <a:stretch>
            <a:fillRect/>
          </a:stretch>
        </p:blipFill>
        <p:spPr>
          <a:xfrm>
            <a:off x="21255" y="31000"/>
            <a:ext cx="7772400" cy="762173"/>
          </a:xfrm>
          <a:prstGeom prst="rect">
            <a:avLst/>
          </a:prstGeom>
        </p:spPr>
      </p:pic>
      <p:pic>
        <p:nvPicPr>
          <p:cNvPr id="7" name="Imagen 6">
            <a:extLst>
              <a:ext uri="{FF2B5EF4-FFF2-40B4-BE49-F238E27FC236}">
                <a16:creationId xmlns:a16="http://schemas.microsoft.com/office/drawing/2014/main" id="{8427B3FC-CFA7-4018-C873-9814EF9D20ED}"/>
              </a:ext>
            </a:extLst>
          </p:cNvPr>
          <p:cNvPicPr>
            <a:picLocks noChangeAspect="1"/>
          </p:cNvPicPr>
          <p:nvPr/>
        </p:nvPicPr>
        <p:blipFill>
          <a:blip r:embed="rId3"/>
          <a:stretch>
            <a:fillRect/>
          </a:stretch>
        </p:blipFill>
        <p:spPr>
          <a:xfrm>
            <a:off x="6216507" y="4620414"/>
            <a:ext cx="2927493" cy="492086"/>
          </a:xfrm>
          <a:prstGeom prst="rect">
            <a:avLst/>
          </a:prstGeom>
        </p:spPr>
      </p:pic>
    </p:spTree>
    <p:extLst>
      <p:ext uri="{BB962C8B-B14F-4D97-AF65-F5344CB8AC3E}">
        <p14:creationId xmlns:p14="http://schemas.microsoft.com/office/powerpoint/2010/main" val="4035189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D9EDB-DD96-F73C-DB83-0DDE90FAF61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E00CC4E-BD22-6C5B-06D3-5C7D0762CA69}"/>
              </a:ext>
            </a:extLst>
          </p:cNvPr>
          <p:cNvSpPr>
            <a:spLocks noGrp="1"/>
          </p:cNvSpPr>
          <p:nvPr>
            <p:ph type="title"/>
          </p:nvPr>
        </p:nvSpPr>
        <p:spPr>
          <a:xfrm>
            <a:off x="371796" y="653988"/>
            <a:ext cx="7886700" cy="994172"/>
          </a:xfrm>
        </p:spPr>
        <p:txBody>
          <a:bodyPr>
            <a:normAutofit/>
          </a:bodyPr>
          <a:lstStyle/>
          <a:p>
            <a:pPr algn="ctr"/>
            <a:r>
              <a:rPr lang="es-ES_tradnl" sz="2400" b="1" dirty="0">
                <a:solidFill>
                  <a:schemeClr val="accent1">
                    <a:lumMod val="50000"/>
                  </a:schemeClr>
                </a:solidFill>
                <a:latin typeface="Gilroy ExtraBold" pitchFamily="2" charset="77"/>
              </a:rPr>
              <a:t>Balance de la implementación de los enfoques</a:t>
            </a:r>
          </a:p>
        </p:txBody>
      </p:sp>
      <p:sp>
        <p:nvSpPr>
          <p:cNvPr id="3" name="Marcador de texto 2">
            <a:extLst>
              <a:ext uri="{FF2B5EF4-FFF2-40B4-BE49-F238E27FC236}">
                <a16:creationId xmlns:a16="http://schemas.microsoft.com/office/drawing/2014/main" id="{AD780AF2-15DA-6CC3-824B-D907E398095A}"/>
              </a:ext>
            </a:extLst>
          </p:cNvPr>
          <p:cNvSpPr>
            <a:spLocks noGrp="1"/>
          </p:cNvSpPr>
          <p:nvPr>
            <p:ph type="body" idx="1"/>
          </p:nvPr>
        </p:nvSpPr>
        <p:spPr>
          <a:xfrm>
            <a:off x="371796" y="1527464"/>
            <a:ext cx="7886700" cy="3462611"/>
          </a:xfrm>
        </p:spPr>
        <p:txBody>
          <a:bodyPr>
            <a:normAutofit/>
          </a:bodyPr>
          <a:lstStyle/>
          <a:p>
            <a:r>
              <a:rPr lang="es-419" sz="1400" b="1" dirty="0">
                <a:latin typeface="Gilroy Light" pitchFamily="2" charset="77"/>
              </a:rPr>
              <a:t>Persisten los rezagos y desafíos en la inclusión integral de la salvaguarda en los étnica de género, mujer, familia y generación en los diferentes programas y proyectos del Acuerdo Final</a:t>
            </a:r>
            <a:r>
              <a:rPr lang="es-419" sz="1400" b="1">
                <a:latin typeface="Gilroy Light" pitchFamily="2" charset="77"/>
              </a:rPr>
              <a:t>: </a:t>
            </a:r>
          </a:p>
          <a:p>
            <a:pPr marL="114300" indent="0">
              <a:buNone/>
            </a:pPr>
            <a:endParaRPr lang="es-419" sz="1400" b="1" dirty="0">
              <a:latin typeface="Gilroy Light" pitchFamily="2" charset="77"/>
            </a:endParaRPr>
          </a:p>
          <a:p>
            <a:pPr lvl="1"/>
            <a:r>
              <a:rPr lang="es-419" sz="1400" dirty="0">
                <a:latin typeface="Gilroy Light" pitchFamily="2" charset="77"/>
              </a:rPr>
              <a:t>Ausencia de información desagregada también evidencia una limitada comprensión institucional de esta salvaguarda</a:t>
            </a:r>
            <a:endParaRPr lang="es-419" sz="1400" b="1" dirty="0">
              <a:latin typeface="Gilroy Light" pitchFamily="2" charset="77"/>
            </a:endParaRPr>
          </a:p>
          <a:p>
            <a:pPr lvl="1"/>
            <a:r>
              <a:rPr lang="es-419" sz="1400" dirty="0">
                <a:latin typeface="Gilroy Light" pitchFamily="2" charset="77"/>
              </a:rPr>
              <a:t>El PMI contempla 14 indicadores étnicos que incorporan esta salvaguarda. Se evidencian rezagos importantes. No hay reportes actualizados sobre la incorporación del enfoque étnico con perspectiva de género en los Planes Nacionales Sectoriales de la RRI desde 2021.</a:t>
            </a:r>
            <a:r>
              <a:rPr lang="es-CO" sz="1400" dirty="0">
                <a:latin typeface="Gilroy Light" pitchFamily="2" charset="77"/>
              </a:rPr>
              <a:t> </a:t>
            </a:r>
            <a:endParaRPr lang="es-419" sz="1400" b="1" dirty="0">
              <a:latin typeface="Gilroy Light" pitchFamily="2" charset="77"/>
            </a:endParaRPr>
          </a:p>
          <a:p>
            <a:pPr lvl="1"/>
            <a:r>
              <a:rPr lang="es-419" sz="1400" dirty="0">
                <a:latin typeface="Gilroy Light" pitchFamily="2" charset="77"/>
              </a:rPr>
              <a:t>Falta de implementación de esta salvaguarda revictimiza a mujeres y jóvenes de pueblos indígenas y afrocolombianos, quienes ya han sufrido graves vulneraciones.</a:t>
            </a:r>
            <a:endParaRPr lang="es-419" sz="1400" b="1" dirty="0">
              <a:latin typeface="Gilroy Light" pitchFamily="2" charset="77"/>
            </a:endParaRPr>
          </a:p>
        </p:txBody>
      </p:sp>
      <p:pic>
        <p:nvPicPr>
          <p:cNvPr id="5" name="Imagen 4">
            <a:extLst>
              <a:ext uri="{FF2B5EF4-FFF2-40B4-BE49-F238E27FC236}">
                <a16:creationId xmlns:a16="http://schemas.microsoft.com/office/drawing/2014/main" id="{96FAE8F3-21E6-396E-E1A5-07C01319D103}"/>
              </a:ext>
            </a:extLst>
          </p:cNvPr>
          <p:cNvPicPr>
            <a:picLocks noChangeAspect="1"/>
          </p:cNvPicPr>
          <p:nvPr/>
        </p:nvPicPr>
        <p:blipFill>
          <a:blip r:embed="rId2"/>
          <a:stretch>
            <a:fillRect/>
          </a:stretch>
        </p:blipFill>
        <p:spPr>
          <a:xfrm>
            <a:off x="21255" y="31000"/>
            <a:ext cx="7772400" cy="762173"/>
          </a:xfrm>
          <a:prstGeom prst="rect">
            <a:avLst/>
          </a:prstGeom>
        </p:spPr>
      </p:pic>
      <p:pic>
        <p:nvPicPr>
          <p:cNvPr id="7" name="Imagen 6">
            <a:extLst>
              <a:ext uri="{FF2B5EF4-FFF2-40B4-BE49-F238E27FC236}">
                <a16:creationId xmlns:a16="http://schemas.microsoft.com/office/drawing/2014/main" id="{77CAC4EA-FA9D-D956-A8A9-A92EBA7D4FE8}"/>
              </a:ext>
            </a:extLst>
          </p:cNvPr>
          <p:cNvPicPr>
            <a:picLocks noChangeAspect="1"/>
          </p:cNvPicPr>
          <p:nvPr/>
        </p:nvPicPr>
        <p:blipFill>
          <a:blip r:embed="rId3"/>
          <a:stretch>
            <a:fillRect/>
          </a:stretch>
        </p:blipFill>
        <p:spPr>
          <a:xfrm>
            <a:off x="6216507" y="4620414"/>
            <a:ext cx="2927493" cy="492086"/>
          </a:xfrm>
          <a:prstGeom prst="rect">
            <a:avLst/>
          </a:prstGeom>
        </p:spPr>
      </p:pic>
    </p:spTree>
    <p:extLst>
      <p:ext uri="{BB962C8B-B14F-4D97-AF65-F5344CB8AC3E}">
        <p14:creationId xmlns:p14="http://schemas.microsoft.com/office/powerpoint/2010/main" val="1256763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E457B3C5-90A6-CBFC-2F5A-D83CB7D4C9B9}"/>
            </a:ext>
          </a:extLst>
        </p:cNvPr>
        <p:cNvGrpSpPr/>
        <p:nvPr/>
      </p:nvGrpSpPr>
      <p:grpSpPr>
        <a:xfrm>
          <a:off x="0" y="0"/>
          <a:ext cx="0" cy="0"/>
          <a:chOff x="0" y="0"/>
          <a:chExt cx="0" cy="0"/>
        </a:xfrm>
      </p:grpSpPr>
      <p:pic>
        <p:nvPicPr>
          <p:cNvPr id="89" name="Google Shape;89;p1">
            <a:extLst>
              <a:ext uri="{FF2B5EF4-FFF2-40B4-BE49-F238E27FC236}">
                <a16:creationId xmlns:a16="http://schemas.microsoft.com/office/drawing/2014/main" id="{CA529DB0-B8B2-E382-6832-2CEB970865E2}"/>
              </a:ext>
            </a:extLst>
          </p:cNvPr>
          <p:cNvPicPr preferRelativeResize="0"/>
          <p:nvPr/>
        </p:nvPicPr>
        <p:blipFill rotWithShape="1">
          <a:blip r:embed="rId3">
            <a:alphaModFix/>
          </a:blip>
          <a:srcRect/>
          <a:stretch/>
        </p:blipFill>
        <p:spPr>
          <a:xfrm>
            <a:off x="27354" y="50800"/>
            <a:ext cx="9144000" cy="5143500"/>
          </a:xfrm>
          <a:prstGeom prst="rect">
            <a:avLst/>
          </a:prstGeom>
          <a:noFill/>
          <a:ln>
            <a:noFill/>
          </a:ln>
        </p:spPr>
      </p:pic>
      <p:sp>
        <p:nvSpPr>
          <p:cNvPr id="91" name="Google Shape;91;p1">
            <a:extLst>
              <a:ext uri="{FF2B5EF4-FFF2-40B4-BE49-F238E27FC236}">
                <a16:creationId xmlns:a16="http://schemas.microsoft.com/office/drawing/2014/main" id="{937D6B15-FFA7-512B-92EC-AE1498323D03}"/>
              </a:ext>
            </a:extLst>
          </p:cNvPr>
          <p:cNvSpPr txBox="1">
            <a:spLocks noGrp="1"/>
          </p:cNvSpPr>
          <p:nvPr>
            <p:ph type="ctrTitle"/>
          </p:nvPr>
        </p:nvSpPr>
        <p:spPr>
          <a:xfrm>
            <a:off x="2998922" y="1219811"/>
            <a:ext cx="5852898" cy="198058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C2340"/>
              </a:buClr>
              <a:buSzPts val="4800"/>
              <a:buFont typeface="Rasa"/>
              <a:buNone/>
            </a:pPr>
            <a:r>
              <a:rPr lang="en-US" sz="3200" b="1" dirty="0" err="1">
                <a:solidFill>
                  <a:srgbClr val="0C2340"/>
                </a:solidFill>
                <a:latin typeface="Gilroy ExtraBold" pitchFamily="2" charset="77"/>
                <a:sym typeface="Rasa"/>
              </a:rPr>
              <a:t>Preguntas</a:t>
            </a:r>
            <a:r>
              <a:rPr lang="en-US" sz="3200" b="1" dirty="0">
                <a:solidFill>
                  <a:srgbClr val="0C2340"/>
                </a:solidFill>
                <a:latin typeface="Gilroy ExtraBold" pitchFamily="2" charset="77"/>
                <a:sym typeface="Rasa"/>
              </a:rPr>
              <a:t> y </a:t>
            </a:r>
            <a:r>
              <a:rPr lang="en-US" sz="3200" b="1" dirty="0" err="1">
                <a:solidFill>
                  <a:srgbClr val="0C2340"/>
                </a:solidFill>
                <a:latin typeface="Gilroy ExtraBold" pitchFamily="2" charset="77"/>
                <a:sym typeface="Rasa"/>
              </a:rPr>
              <a:t>comentarios</a:t>
            </a:r>
            <a:br>
              <a:rPr lang="en-US" sz="3200" b="1" dirty="0">
                <a:solidFill>
                  <a:srgbClr val="0C2340"/>
                </a:solidFill>
                <a:latin typeface="Gilroy ExtraBold" pitchFamily="2" charset="77"/>
                <a:sym typeface="Rasa"/>
              </a:rPr>
            </a:br>
            <a:endParaRPr sz="3200" b="1" dirty="0">
              <a:latin typeface="Gilroy ExtraBold" pitchFamily="2" charset="77"/>
            </a:endParaRPr>
          </a:p>
        </p:txBody>
      </p:sp>
    </p:spTree>
    <p:extLst>
      <p:ext uri="{BB962C8B-B14F-4D97-AF65-F5344CB8AC3E}">
        <p14:creationId xmlns:p14="http://schemas.microsoft.com/office/powerpoint/2010/main" val="325459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DE43372-06D3-7D32-3DD8-E6F7C4F5F46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308859A-7EDA-CFB4-AE75-27CB4C1ADD16}"/>
              </a:ext>
            </a:extLst>
          </p:cNvPr>
          <p:cNvSpPr>
            <a:spLocks noGrp="1"/>
          </p:cNvSpPr>
          <p:nvPr>
            <p:ph type="title"/>
          </p:nvPr>
        </p:nvSpPr>
        <p:spPr>
          <a:xfrm>
            <a:off x="371796" y="653988"/>
            <a:ext cx="7886700" cy="994172"/>
          </a:xfrm>
        </p:spPr>
        <p:txBody>
          <a:bodyPr>
            <a:normAutofit/>
          </a:bodyPr>
          <a:lstStyle/>
          <a:p>
            <a:r>
              <a:rPr lang="es-ES_tradnl" sz="2400" b="1" dirty="0">
                <a:solidFill>
                  <a:schemeClr val="accent1">
                    <a:lumMod val="50000"/>
                  </a:schemeClr>
                </a:solidFill>
                <a:latin typeface="Gilroy ExtraBold" pitchFamily="2" charset="77"/>
              </a:rPr>
              <a:t>Balance de la implementación de los enfoques</a:t>
            </a:r>
          </a:p>
        </p:txBody>
      </p:sp>
      <p:sp>
        <p:nvSpPr>
          <p:cNvPr id="3" name="Marcador de texto 2">
            <a:extLst>
              <a:ext uri="{FF2B5EF4-FFF2-40B4-BE49-F238E27FC236}">
                <a16:creationId xmlns:a16="http://schemas.microsoft.com/office/drawing/2014/main" id="{88589041-D1DD-C137-1577-20019CE4D6BF}"/>
              </a:ext>
            </a:extLst>
          </p:cNvPr>
          <p:cNvSpPr>
            <a:spLocks noGrp="1"/>
          </p:cNvSpPr>
          <p:nvPr>
            <p:ph type="body" idx="1"/>
          </p:nvPr>
        </p:nvSpPr>
        <p:spPr>
          <a:xfrm>
            <a:off x="371796" y="1416161"/>
            <a:ext cx="7886700" cy="3573914"/>
          </a:xfrm>
        </p:spPr>
        <p:txBody>
          <a:bodyPr>
            <a:normAutofit/>
          </a:bodyPr>
          <a:lstStyle/>
          <a:p>
            <a:pPr marL="114300" indent="0">
              <a:buNone/>
            </a:pPr>
            <a:r>
              <a:rPr lang="es-CO" b="1" dirty="0">
                <a:solidFill>
                  <a:schemeClr val="accent1">
                    <a:lumMod val="50000"/>
                  </a:schemeClr>
                </a:solidFill>
                <a:latin typeface="Gilroy ExtraBold" pitchFamily="2" charset="77"/>
              </a:rPr>
              <a:t>Subtemas del enfoque género:</a:t>
            </a:r>
          </a:p>
          <a:p>
            <a:pPr marL="114300" indent="0">
              <a:buNone/>
            </a:pPr>
            <a:r>
              <a:rPr lang="es-CO" b="1" dirty="0">
                <a:solidFill>
                  <a:srgbClr val="000000"/>
                </a:solidFill>
                <a:latin typeface="Gilroy ExtraBold" pitchFamily="2" charset="77"/>
              </a:rPr>
              <a:t>Punto 1: </a:t>
            </a:r>
            <a:r>
              <a:rPr lang="es-CO" dirty="0">
                <a:solidFill>
                  <a:srgbClr val="000000"/>
                </a:solidFill>
                <a:latin typeface="Gilroy Light" pitchFamily="2" charset="77"/>
              </a:rPr>
              <a:t>(1) acceso a tierras, (2) </a:t>
            </a:r>
            <a:r>
              <a:rPr lang="es-CO" dirty="0" err="1">
                <a:solidFill>
                  <a:srgbClr val="000000"/>
                </a:solidFill>
                <a:latin typeface="Gilroy Light" pitchFamily="2" charset="77"/>
              </a:rPr>
              <a:t>PDET</a:t>
            </a:r>
            <a:r>
              <a:rPr lang="es-CO" dirty="0">
                <a:solidFill>
                  <a:srgbClr val="000000"/>
                </a:solidFill>
                <a:latin typeface="Gilroy Light" pitchFamily="2" charset="77"/>
              </a:rPr>
              <a:t> y  (3) Planes Nacionales </a:t>
            </a:r>
          </a:p>
          <a:p>
            <a:pPr marL="114300" indent="0">
              <a:buNone/>
            </a:pPr>
            <a:r>
              <a:rPr lang="es-CO" b="1" dirty="0">
                <a:solidFill>
                  <a:srgbClr val="000000"/>
                </a:solidFill>
                <a:latin typeface="Gilroy ExtraBold" pitchFamily="2" charset="77"/>
              </a:rPr>
              <a:t>Punto 2: </a:t>
            </a:r>
            <a:r>
              <a:rPr lang="es-CO" dirty="0">
                <a:solidFill>
                  <a:srgbClr val="000000"/>
                </a:solidFill>
                <a:latin typeface="Gilroy Light" pitchFamily="2" charset="77"/>
              </a:rPr>
              <a:t>(1) garantías de seguridad, (2) participación y  (3) participación político electoral</a:t>
            </a:r>
          </a:p>
          <a:p>
            <a:pPr marL="114300" indent="0">
              <a:buNone/>
            </a:pPr>
            <a:r>
              <a:rPr lang="es-CO" b="1" dirty="0">
                <a:solidFill>
                  <a:srgbClr val="000000"/>
                </a:solidFill>
                <a:latin typeface="Gilroy ExtraBold" pitchFamily="2" charset="77"/>
              </a:rPr>
              <a:t>Punto 3: </a:t>
            </a:r>
            <a:r>
              <a:rPr lang="es-CO" dirty="0">
                <a:solidFill>
                  <a:srgbClr val="000000"/>
                </a:solidFill>
                <a:latin typeface="Gilroy Light" pitchFamily="2" charset="77"/>
              </a:rPr>
              <a:t>(1) reincorporación y (2) seguridad </a:t>
            </a:r>
          </a:p>
          <a:p>
            <a:pPr marL="114300" indent="0">
              <a:buNone/>
            </a:pPr>
            <a:r>
              <a:rPr lang="es-CO" b="1" dirty="0">
                <a:solidFill>
                  <a:srgbClr val="000000"/>
                </a:solidFill>
                <a:latin typeface="Gilroy ExtraBold" pitchFamily="2" charset="77"/>
              </a:rPr>
              <a:t>Punto 4: </a:t>
            </a:r>
            <a:r>
              <a:rPr lang="es-CO" dirty="0">
                <a:solidFill>
                  <a:srgbClr val="000000"/>
                </a:solidFill>
                <a:latin typeface="Gilroy Light" pitchFamily="2" charset="77"/>
              </a:rPr>
              <a:t>(1) </a:t>
            </a:r>
            <a:r>
              <a:rPr lang="es-CO" dirty="0" err="1">
                <a:solidFill>
                  <a:srgbClr val="000000"/>
                </a:solidFill>
                <a:latin typeface="Gilroy Light" pitchFamily="2" charset="77"/>
              </a:rPr>
              <a:t>sustitución_PNIS</a:t>
            </a:r>
            <a:r>
              <a:rPr lang="es-CO" dirty="0">
                <a:solidFill>
                  <a:srgbClr val="000000"/>
                </a:solidFill>
                <a:latin typeface="Gilroy Light" pitchFamily="2" charset="77"/>
              </a:rPr>
              <a:t>  y (2) prevención del consumo</a:t>
            </a:r>
          </a:p>
          <a:p>
            <a:pPr marL="114300" indent="0">
              <a:buNone/>
            </a:pPr>
            <a:r>
              <a:rPr lang="es-CO" b="1" dirty="0">
                <a:solidFill>
                  <a:srgbClr val="000000"/>
                </a:solidFill>
                <a:latin typeface="Gilroy ExtraBold" pitchFamily="2" charset="77"/>
              </a:rPr>
              <a:t>Punto 5: </a:t>
            </a:r>
            <a:r>
              <a:rPr lang="es-CO" dirty="0">
                <a:solidFill>
                  <a:srgbClr val="000000"/>
                </a:solidFill>
                <a:latin typeface="Gilroy Light" pitchFamily="2" charset="77"/>
              </a:rPr>
              <a:t>(1) </a:t>
            </a:r>
            <a:r>
              <a:rPr lang="es-CO" dirty="0" err="1">
                <a:solidFill>
                  <a:srgbClr val="000000"/>
                </a:solidFill>
                <a:latin typeface="Gilroy Light" pitchFamily="2" charset="77"/>
              </a:rPr>
              <a:t>CEV</a:t>
            </a:r>
            <a:r>
              <a:rPr lang="es-CO" dirty="0">
                <a:solidFill>
                  <a:srgbClr val="000000"/>
                </a:solidFill>
                <a:latin typeface="Gilroy Light" pitchFamily="2" charset="77"/>
              </a:rPr>
              <a:t>, (2) </a:t>
            </a:r>
            <a:r>
              <a:rPr lang="es-CO" dirty="0" err="1">
                <a:solidFill>
                  <a:srgbClr val="000000"/>
                </a:solidFill>
                <a:latin typeface="Gilroy Light" pitchFamily="2" charset="77"/>
              </a:rPr>
              <a:t>JEP</a:t>
            </a:r>
            <a:r>
              <a:rPr lang="es-CO" dirty="0">
                <a:solidFill>
                  <a:srgbClr val="000000"/>
                </a:solidFill>
                <a:latin typeface="Gilroy Light" pitchFamily="2" charset="77"/>
              </a:rPr>
              <a:t>,  (3) </a:t>
            </a:r>
            <a:r>
              <a:rPr lang="es-CO" dirty="0" err="1">
                <a:solidFill>
                  <a:srgbClr val="000000"/>
                </a:solidFill>
                <a:latin typeface="Gilroy Light" pitchFamily="2" charset="77"/>
              </a:rPr>
              <a:t>UBP</a:t>
            </a:r>
            <a:r>
              <a:rPr lang="es-CO" dirty="0">
                <a:solidFill>
                  <a:srgbClr val="000000"/>
                </a:solidFill>
                <a:latin typeface="Gilroy Light" pitchFamily="2" charset="77"/>
              </a:rPr>
              <a:t>,  y (4)reparación</a:t>
            </a:r>
            <a:endParaRPr lang="es-CO" b="1" dirty="0">
              <a:solidFill>
                <a:srgbClr val="000000"/>
              </a:solidFill>
              <a:latin typeface="Gilroy Light" pitchFamily="2" charset="77"/>
            </a:endParaRPr>
          </a:p>
          <a:p>
            <a:pPr marL="114300" indent="0">
              <a:buNone/>
            </a:pPr>
            <a:r>
              <a:rPr lang="es-CO" b="1" dirty="0">
                <a:solidFill>
                  <a:srgbClr val="000000"/>
                </a:solidFill>
                <a:latin typeface="Gilroy ExtraBold" pitchFamily="2" charset="77"/>
              </a:rPr>
              <a:t>Punto 6: </a:t>
            </a:r>
            <a:r>
              <a:rPr lang="es-CO" dirty="0">
                <a:solidFill>
                  <a:srgbClr val="000000"/>
                </a:solidFill>
                <a:latin typeface="Gilroy Light" pitchFamily="2" charset="77"/>
              </a:rPr>
              <a:t>(1) </a:t>
            </a:r>
            <a:r>
              <a:rPr lang="es-CO" dirty="0" err="1">
                <a:solidFill>
                  <a:srgbClr val="000000"/>
                </a:solidFill>
                <a:latin typeface="Gilroy Light" pitchFamily="2" charset="77"/>
              </a:rPr>
              <a:t>CSIVI</a:t>
            </a:r>
            <a:r>
              <a:rPr lang="es-CO" dirty="0">
                <a:solidFill>
                  <a:srgbClr val="000000"/>
                </a:solidFill>
                <a:latin typeface="Gilroy Light" pitchFamily="2" charset="77"/>
              </a:rPr>
              <a:t>,  (2) Capítulo étnico y (3)acompañamiento </a:t>
            </a:r>
            <a:r>
              <a:rPr lang="es-CO" dirty="0" err="1">
                <a:solidFill>
                  <a:srgbClr val="000000"/>
                </a:solidFill>
                <a:latin typeface="Gilroy Light" pitchFamily="2" charset="77"/>
              </a:rPr>
              <a:t>intenacional</a:t>
            </a:r>
            <a:r>
              <a:rPr lang="es-CO" dirty="0">
                <a:solidFill>
                  <a:srgbClr val="000000"/>
                </a:solidFill>
                <a:latin typeface="Gilroy Light" pitchFamily="2" charset="77"/>
              </a:rPr>
              <a:t> </a:t>
            </a:r>
            <a:endParaRPr lang="es-CO" b="1" dirty="0">
              <a:solidFill>
                <a:srgbClr val="000000"/>
              </a:solidFill>
              <a:latin typeface="Gilroy ExtraBold" pitchFamily="2" charset="77"/>
            </a:endParaRPr>
          </a:p>
        </p:txBody>
      </p:sp>
      <p:pic>
        <p:nvPicPr>
          <p:cNvPr id="5" name="Imagen 4">
            <a:extLst>
              <a:ext uri="{FF2B5EF4-FFF2-40B4-BE49-F238E27FC236}">
                <a16:creationId xmlns:a16="http://schemas.microsoft.com/office/drawing/2014/main" id="{79643317-11BB-43DA-76DD-F160E53A59DA}"/>
              </a:ext>
            </a:extLst>
          </p:cNvPr>
          <p:cNvPicPr>
            <a:picLocks noChangeAspect="1"/>
          </p:cNvPicPr>
          <p:nvPr/>
        </p:nvPicPr>
        <p:blipFill>
          <a:blip r:embed="rId2"/>
          <a:stretch>
            <a:fillRect/>
          </a:stretch>
        </p:blipFill>
        <p:spPr>
          <a:xfrm>
            <a:off x="21255" y="31000"/>
            <a:ext cx="7772400" cy="762173"/>
          </a:xfrm>
          <a:prstGeom prst="rect">
            <a:avLst/>
          </a:prstGeom>
        </p:spPr>
      </p:pic>
    </p:spTree>
    <p:extLst>
      <p:ext uri="{BB962C8B-B14F-4D97-AF65-F5344CB8AC3E}">
        <p14:creationId xmlns:p14="http://schemas.microsoft.com/office/powerpoint/2010/main" val="336823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51"/>
        <p:cNvGrpSpPr/>
        <p:nvPr/>
      </p:nvGrpSpPr>
      <p:grpSpPr>
        <a:xfrm>
          <a:off x="0" y="0"/>
          <a:ext cx="0" cy="0"/>
          <a:chOff x="0" y="0"/>
          <a:chExt cx="0" cy="0"/>
        </a:xfrm>
      </p:grpSpPr>
      <p:pic>
        <p:nvPicPr>
          <p:cNvPr id="2" name="Picture 1">
            <a:extLst>
              <a:ext uri="{FF2B5EF4-FFF2-40B4-BE49-F238E27FC236}">
                <a16:creationId xmlns:a16="http://schemas.microsoft.com/office/drawing/2014/main" id="{9B1A8E98-363F-93C5-91E2-3E72E84AB5DC}"/>
              </a:ext>
            </a:extLst>
          </p:cNvPr>
          <p:cNvPicPr>
            <a:picLocks noChangeAspect="1"/>
          </p:cNvPicPr>
          <p:nvPr/>
        </p:nvPicPr>
        <p:blipFill>
          <a:blip r:embed="rId3"/>
          <a:stretch>
            <a:fillRect/>
          </a:stretch>
        </p:blipFill>
        <p:spPr>
          <a:xfrm>
            <a:off x="0" y="1531634"/>
            <a:ext cx="9144000" cy="208023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56"/>
        <p:cNvGrpSpPr/>
        <p:nvPr/>
      </p:nvGrpSpPr>
      <p:grpSpPr>
        <a:xfrm>
          <a:off x="0" y="0"/>
          <a:ext cx="0" cy="0"/>
          <a:chOff x="0" y="0"/>
          <a:chExt cx="0" cy="0"/>
        </a:xfrm>
      </p:grpSpPr>
      <p:pic>
        <p:nvPicPr>
          <p:cNvPr id="2" name="Picture 1">
            <a:extLst>
              <a:ext uri="{FF2B5EF4-FFF2-40B4-BE49-F238E27FC236}">
                <a16:creationId xmlns:a16="http://schemas.microsoft.com/office/drawing/2014/main" id="{35FD65A0-3A87-BAA4-9C63-1FFB2B79FDF9}"/>
              </a:ext>
            </a:extLst>
          </p:cNvPr>
          <p:cNvPicPr>
            <a:picLocks noChangeAspect="1"/>
          </p:cNvPicPr>
          <p:nvPr/>
        </p:nvPicPr>
        <p:blipFill>
          <a:blip r:embed="rId3"/>
          <a:stretch>
            <a:fillRect/>
          </a:stretch>
        </p:blipFill>
        <p:spPr>
          <a:xfrm>
            <a:off x="0" y="130063"/>
            <a:ext cx="9144000" cy="48833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741</Words>
  <Application>Microsoft Macintosh PowerPoint</Application>
  <PresentationFormat>Presentación en pantalla (16:9)</PresentationFormat>
  <Paragraphs>61</Paragraphs>
  <Slides>13</Slides>
  <Notes>7</Notes>
  <HiddenSlides>3</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vt:i4>
      </vt:variant>
    </vt:vector>
  </HeadingPairs>
  <TitlesOfParts>
    <vt:vector size="21" baseType="lpstr">
      <vt:lpstr>Calibri</vt:lpstr>
      <vt:lpstr>Gilroy Light</vt:lpstr>
      <vt:lpstr>Gilroy ExtraBold</vt:lpstr>
      <vt:lpstr>Raleway</vt:lpstr>
      <vt:lpstr>Arial</vt:lpstr>
      <vt:lpstr>Rasa</vt:lpstr>
      <vt:lpstr>Georgia</vt:lpstr>
      <vt:lpstr>Office Theme</vt:lpstr>
      <vt:lpstr>ENFOQUE ÉTNICO Monitoreo del Acuerdo Final de Paz  </vt:lpstr>
      <vt:lpstr>Presentación de PowerPoint</vt:lpstr>
      <vt:lpstr>Metodología de seguimiento del Instituto Kroc </vt:lpstr>
      <vt:lpstr>Balance de la implementación de los enfoques</vt:lpstr>
      <vt:lpstr>Presentación de PowerPoint</vt:lpstr>
      <vt:lpstr>Presentación de PowerPoint</vt:lpstr>
      <vt:lpstr>Balance de la implementación de los enfoques</vt:lpstr>
      <vt:lpstr>Balance de la implementación de los enfoques</vt:lpstr>
      <vt:lpstr>Balance de la implementación de los enfoques</vt:lpstr>
      <vt:lpstr>Preguntas y comentarios </vt:lpstr>
      <vt:lpstr>Balance de la implementación de los enfoques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 de la Implementación del Acuerdo Final </dc:title>
  <dc:creator>Kristi Flaherty</dc:creator>
  <cp:lastModifiedBy>Yvonne Yvonne</cp:lastModifiedBy>
  <cp:revision>11</cp:revision>
  <dcterms:created xsi:type="dcterms:W3CDTF">2016-01-21T15:34:23Z</dcterms:created>
  <dcterms:modified xsi:type="dcterms:W3CDTF">2025-05-23T16:54:34Z</dcterms:modified>
</cp:coreProperties>
</file>