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620A21-0D0F-3838-9F11-3E3FB18D0B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481" y="1447801"/>
            <a:ext cx="9214131" cy="1470212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37A65B2-7AF0-919D-F5A0-564D7E57A0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739" y="298077"/>
            <a:ext cx="9214131" cy="3769659"/>
          </a:xfrm>
        </p:spPr>
        <p:txBody>
          <a:bodyPr>
            <a:normAutofit/>
          </a:bodyPr>
          <a:lstStyle/>
          <a:p>
            <a:r>
              <a:rPr lang="es-CO" sz="2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Construcción de Paz desde el Consejo de Paz y el Capítulo Étnico del Acuerdo de Paz</a:t>
            </a:r>
            <a:br>
              <a:rPr lang="es-CO" sz="2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CO" sz="2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2800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Hacia una paz étnica, territorial e incluyente</a:t>
            </a:r>
            <a:endParaRPr lang="es-CO" sz="2800" i="1" dirty="0">
              <a:solidFill>
                <a:srgbClr val="FFFF00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F3F12B7-9419-D5C4-78BA-9812ABE82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983" y="2522284"/>
            <a:ext cx="3347371" cy="376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85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0C2558F-7DD6-96E8-2459-AC132113ED3C}"/>
              </a:ext>
            </a:extLst>
          </p:cNvPr>
          <p:cNvSpPr txBox="1"/>
          <p:nvPr/>
        </p:nvSpPr>
        <p:spPr>
          <a:xfrm>
            <a:off x="413656" y="456184"/>
            <a:ext cx="11168744" cy="4030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36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¿Qué es el Consejo de Paz?</a:t>
            </a:r>
            <a:endParaRPr lang="es-CO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Espacio institucional de diálogo entre Estado y sociedad civil</a:t>
            </a:r>
            <a:endParaRPr lang="es-CO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Fomenta: paz, reconciliación, convivencia y DD.HH.</a:t>
            </a:r>
            <a:endParaRPr lang="es-CO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Participación amplia y territorial</a:t>
            </a:r>
            <a:endParaRPr lang="es-CO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Asesora políticas públicas de paz</a:t>
            </a:r>
            <a:endParaRPr lang="es-CO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ADA06BB-2869-6A97-0861-4966E323C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570" y="3205162"/>
            <a:ext cx="4248830" cy="361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418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C4A1F16-8940-FD18-2A36-8D2A9CCB59AC}"/>
              </a:ext>
            </a:extLst>
          </p:cNvPr>
          <p:cNvSpPr txBox="1"/>
          <p:nvPr/>
        </p:nvSpPr>
        <p:spPr>
          <a:xfrm>
            <a:off x="283027" y="202680"/>
            <a:ext cx="11255829" cy="3927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Origen del Capítulo Étnico</a:t>
            </a:r>
            <a:endParaRPr lang="es-CO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Surgió durante los diálogos de paz con las FARC-EP</a:t>
            </a:r>
            <a:endParaRPr lang="es-CO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 incluido pocos meses antes de la firma del Acuerdo Final (2016)</a:t>
            </a:r>
            <a:endParaRPr lang="es-CO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Impulsado por una Alianza Interétnica de pueblos afrodescendientes e indígenas</a:t>
            </a:r>
            <a:endParaRPr lang="es-CO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2C17169-F4EC-C90F-9A49-631C044A1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288" y="3592286"/>
            <a:ext cx="5805712" cy="326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27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A057027-21AD-530B-3035-139A56108DFF}"/>
              </a:ext>
            </a:extLst>
          </p:cNvPr>
          <p:cNvSpPr txBox="1"/>
          <p:nvPr/>
        </p:nvSpPr>
        <p:spPr>
          <a:xfrm>
            <a:off x="391886" y="437947"/>
            <a:ext cx="6096000" cy="5116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¿Qué establece el Capítulo Étnico?</a:t>
            </a:r>
            <a:endParaRPr lang="es-CO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Reconocimiento como sujetos colectivos de derechos</a:t>
            </a:r>
            <a:endParaRPr lang="es-CO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Enfoque étnico transversal: género, mujer, familia y generación</a:t>
            </a:r>
            <a:endParaRPr lang="es-CO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Respeto a territorios, culturas, autonomías y cosmovisiones</a:t>
            </a:r>
            <a:endParaRPr lang="es-CO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E9BBC9-00AD-D673-4444-03D49459E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676399"/>
            <a:ext cx="5856514" cy="474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60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837255-7AB3-7193-CE2A-84B49F128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149" y="646203"/>
            <a:ext cx="10849701" cy="5565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Resultados del Capítulo Étnico</a:t>
            </a:r>
            <a:endParaRPr kumimoji="0" lang="es-CO" altLang="es-CO" sz="44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PDET</a:t>
            </a:r>
            <a:endParaRPr kumimoji="0" lang="es-CO" altLang="es-CO" sz="44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MEC (Mecanismos Especiales de Consulta)</a:t>
            </a:r>
            <a:endParaRPr kumimoji="0" lang="es-CO" altLang="es-CO" sz="44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CTEP (Circunscripciones de Paz)</a:t>
            </a:r>
            <a:endParaRPr kumimoji="0" lang="es-CO" altLang="es-CO" sz="44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PNIS (Sustitución de Cultivos Ilícitos)</a:t>
            </a:r>
            <a:endParaRPr kumimoji="0" lang="es-CO" altLang="es-CO" sz="44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Programa Integral de Seguridad y Protección</a:t>
            </a:r>
            <a:endParaRPr kumimoji="0" lang="es-CO" altLang="es-CO" sz="44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IEANPE (Instancia Étnica de Alto Nivel)</a:t>
            </a:r>
            <a:endParaRPr kumimoji="0" lang="es-CO" altLang="es-CO" sz="44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44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A9F2C2-58D4-7504-697C-DDF0749D3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5943" y="2067658"/>
            <a:ext cx="184731" cy="5847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 sz="3200"/>
          </a:p>
        </p:txBody>
      </p:sp>
    </p:spTree>
    <p:extLst>
      <p:ext uri="{BB962C8B-B14F-4D97-AF65-F5344CB8AC3E}">
        <p14:creationId xmlns:p14="http://schemas.microsoft.com/office/powerpoint/2010/main" val="1697719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248C4CB-6862-5F29-2E75-E5560478E2ED}"/>
              </a:ext>
            </a:extLst>
          </p:cNvPr>
          <p:cNvSpPr txBox="1"/>
          <p:nvPr/>
        </p:nvSpPr>
        <p:spPr>
          <a:xfrm>
            <a:off x="174171" y="413657"/>
            <a:ext cx="8969829" cy="49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 del Capítulo Étnico</a:t>
            </a:r>
            <a:endParaRPr lang="es-C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Garantizar enfoque étnico en los 6 puntos del acuerdo</a:t>
            </a:r>
            <a:endParaRPr lang="es-C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Establecer parámetros de interpretación étnico-racial</a:t>
            </a:r>
            <a:endParaRPr lang="es-C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Lograr una implementación justa, incluyente y diferencial</a:t>
            </a:r>
            <a:endParaRPr lang="es-C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A265C10-EE75-26E8-DFB2-58F94885E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823" y="3429000"/>
            <a:ext cx="4244748" cy="304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50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A8119D-E39B-28CF-EF3D-6A3E6812CC81}"/>
              </a:ext>
            </a:extLst>
          </p:cNvPr>
          <p:cNvSpPr txBox="1"/>
          <p:nvPr/>
        </p:nvSpPr>
        <p:spPr>
          <a:xfrm>
            <a:off x="370115" y="589510"/>
            <a:ext cx="6117771" cy="5678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Supervisión de la Implementación</a:t>
            </a:r>
            <a:endParaRPr lang="es-CO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Pueblos étnicos y sus organizaciones son hoy los principales </a:t>
            </a:r>
            <a:r>
              <a:rPr lang="es-CO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veedores</a:t>
            </a:r>
            <a:endParaRPr lang="es-CO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 rol es clave en la vigilancia, defensa y exigencia del cumplimiento del acuerdo</a:t>
            </a:r>
            <a:endParaRPr lang="es-CO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FF767D6-8FD1-B5FD-A637-399DB8BC4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89509"/>
            <a:ext cx="5870618" cy="483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86DE58F-3A3D-A286-2BC7-BCC6626F854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627790" y="359228"/>
            <a:ext cx="12086724" cy="61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08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3C4B194-4DB3-4668-1A81-2C549F8A5D1C}"/>
              </a:ext>
            </a:extLst>
          </p:cNvPr>
          <p:cNvSpPr txBox="1"/>
          <p:nvPr/>
        </p:nvSpPr>
        <p:spPr>
          <a:xfrm>
            <a:off x="391886" y="348344"/>
            <a:ext cx="8752114" cy="5808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36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Conclusión</a:t>
            </a:r>
            <a:endParaRPr lang="es-CO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articulación Consejo de Paz – Capítulo Étnico es </a:t>
            </a:r>
            <a:r>
              <a:rPr lang="es-CO" sz="36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esencial</a:t>
            </a:r>
            <a:endParaRPr lang="es-CO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Refuerza el enfoque diferencial, participativo e intercultural</a:t>
            </a:r>
            <a:endParaRPr lang="es-CO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Garantiza una paz con justicia social, territorial y étnica</a:t>
            </a:r>
            <a:endParaRPr lang="es-CO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Reconoce la </a:t>
            </a:r>
            <a:r>
              <a:rPr lang="es-CO" sz="36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autonomía y el derecho al desarrollo propio</a:t>
            </a:r>
            <a:r>
              <a:rPr lang="es-CO" sz="36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los pueblos étnicos</a:t>
            </a:r>
            <a:endParaRPr lang="es-CO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B1B0AA0-B86B-6A5D-8D0C-EE2D6114D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370" y="1978477"/>
            <a:ext cx="3620941" cy="350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968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28</TotalTime>
  <Words>271</Words>
  <Application>Microsoft Office PowerPoint</Application>
  <PresentationFormat>Panorámica</PresentationFormat>
  <Paragraphs>34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Gothic</vt:lpstr>
      <vt:lpstr>Symbol</vt:lpstr>
      <vt:lpstr>Times New Roman</vt:lpstr>
      <vt:lpstr>Wingdings 3</vt:lpstr>
      <vt:lpstr>Ion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USUARIO</dc:creator>
  <cp:lastModifiedBy>USUARIO</cp:lastModifiedBy>
  <cp:revision>2</cp:revision>
  <dcterms:created xsi:type="dcterms:W3CDTF">2025-05-22T23:06:24Z</dcterms:created>
  <dcterms:modified xsi:type="dcterms:W3CDTF">2025-05-22T23:35:32Z</dcterms:modified>
</cp:coreProperties>
</file>