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1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129" autoAdjust="0"/>
    <p:restoredTop sz="94660"/>
  </p:normalViewPr>
  <p:slideViewPr>
    <p:cSldViewPr snapToGrid="0">
      <p:cViewPr varScale="1">
        <p:scale>
          <a:sx n="92" d="100"/>
          <a:sy n="92" d="100"/>
        </p:scale>
        <p:origin x="192" y="8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1947E5-5DF0-4DE9-9D3F-068EC5080F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FCDF45F-CD5D-4B09-925C-F938ED33E9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F64C18C-CECF-452F-B431-1C370E97D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61101-2FC3-418D-8F64-6AE993760E15}" type="datetimeFigureOut">
              <a:rPr lang="es-CO" smtClean="0"/>
              <a:t>26/07/25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494B5E4-0C67-4A70-A6FA-8E149440D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FFA2149-30C4-4217-8FD6-83550FE66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8D382-8A4D-4CFB-B408-1B7D4169E6B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75861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7E71DD-D970-4AAF-B688-DC3B91BCE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7FDB78F-8E56-4EDD-8911-AFEEF83A48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E825895-7F87-4E90-93F2-E1DD2A131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61101-2FC3-418D-8F64-6AE993760E15}" type="datetimeFigureOut">
              <a:rPr lang="es-CO" smtClean="0"/>
              <a:t>26/07/25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84D682A-9C84-4CEB-B578-67234AA8A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F9AEBC0-407C-4836-91B6-24E89410C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8D382-8A4D-4CFB-B408-1B7D4169E6B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3299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780510-25EB-47BD-9E31-701946F6E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392DD8B-0B91-427F-A290-60121BAA3D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388B705-181B-46B8-8E8E-B1C22C631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61101-2FC3-418D-8F64-6AE993760E15}" type="datetimeFigureOut">
              <a:rPr lang="es-CO" smtClean="0"/>
              <a:t>26/07/25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CE9CC73-4A61-403A-97CF-8AFC3707E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731BECA-6510-4F15-9D59-54F2B6023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8D382-8A4D-4CFB-B408-1B7D4169E6B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71403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E722E5-372F-476D-A2EC-D1A281623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4DEE2C4-0602-4654-98D0-4C088D2C21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64A429F-3E2C-49D9-9859-F236260B1E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847E1A9-8947-4C1C-B5AE-C31FA59867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61101-2FC3-418D-8F64-6AE993760E15}" type="datetimeFigureOut">
              <a:rPr lang="es-CO" smtClean="0"/>
              <a:t>26/07/25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C2A4D2E-CFD0-4F75-9828-8481D6CE2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5129277-5270-48A7-BF3F-1C92FB762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8D382-8A4D-4CFB-B408-1B7D4169E6B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85696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FA3AC9-E960-43F9-8D60-62919225C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C06AE34-B1A1-4CF4-8AB4-2F68BE7860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15E717C-91CB-4899-B856-971320CFDD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7E4E4C0-2793-4248-AD04-6A3C485BB9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CBAB1DD-B922-4A63-8E34-B7EDDBB722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50A2816-A5D9-4C0B-B248-48174DCFC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61101-2FC3-418D-8F64-6AE993760E15}" type="datetimeFigureOut">
              <a:rPr lang="es-CO" smtClean="0"/>
              <a:t>26/07/25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41AEC42-9F3C-4432-92A5-FF749ACA0C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6B4E3DE-23F6-4025-B0B6-1DF348419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8D382-8A4D-4CFB-B408-1B7D4169E6B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21435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E17B69-298D-4566-8B0E-8718B8824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910E823-FF47-49C1-A3EE-2692D5DDA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61101-2FC3-418D-8F64-6AE993760E15}" type="datetimeFigureOut">
              <a:rPr lang="es-CO" smtClean="0"/>
              <a:t>26/07/25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B9EFCF5-88F5-4709-A881-DD09C7440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BBB96C9-AB87-4E34-BA55-74E6CC78A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8D382-8A4D-4CFB-B408-1B7D4169E6B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25357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EBF0245-EC99-47D4-9116-DA3DFB7F16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61101-2FC3-418D-8F64-6AE993760E15}" type="datetimeFigureOut">
              <a:rPr lang="es-CO" smtClean="0"/>
              <a:t>26/07/25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288847B-3BCF-45B3-BEB2-B2B770FCA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4DF673F-5599-495B-BBC8-9B053C546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8D382-8A4D-4CFB-B408-1B7D4169E6B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49621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7E8C8A-7BD1-49CE-BB2F-9CD05C79C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DFD14C7-F08D-4ECF-8784-36F2955557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695E0B0-0D58-4338-81CD-E0754A669D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D690FF8-1EFF-4ADC-AAF1-C518B8FCF0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61101-2FC3-418D-8F64-6AE993760E15}" type="datetimeFigureOut">
              <a:rPr lang="es-CO" smtClean="0"/>
              <a:t>26/07/25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4374A8A-D3C7-4F5E-86C9-2D26D6FE8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21E37D9-8489-46E8-B11F-0DD7E94A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8D382-8A4D-4CFB-B408-1B7D4169E6B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643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031E9F-7E19-4D9A-A1A6-E2DB96A14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9092BE4-E041-4DFF-BE4A-8DC70556D6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DCCCB83-5B61-47AE-85C8-C5BE08E320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E530AA7-A812-4183-A85F-09D663FB48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61101-2FC3-418D-8F64-6AE993760E15}" type="datetimeFigureOut">
              <a:rPr lang="es-CO" smtClean="0"/>
              <a:t>26/07/25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D07F968-2539-49CE-9000-5E2FA836F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BBE6065-F08E-4E25-9564-1DAE1CA30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8D382-8A4D-4CFB-B408-1B7D4169E6B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76844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A7875C-D292-4B1C-AF79-0CDA0B3D5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7934D0D-4609-4A1D-BD09-8A089EF840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A035232-85A0-46D4-B0CF-8E409C3D9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61101-2FC3-418D-8F64-6AE993760E15}" type="datetimeFigureOut">
              <a:rPr lang="es-CO" smtClean="0"/>
              <a:t>26/07/25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C893AD6-EF0C-4904-B002-61CA945C7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B7C7306-F3BF-485B-98A9-A4308C476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8D382-8A4D-4CFB-B408-1B7D4169E6B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69669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59A6C8B-E09B-4EDD-B526-CE65878A1F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49D33C3-A650-4206-A51C-AD4C4060EA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B11F5D-5D9E-4FD7-8974-ABBF1F384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61101-2FC3-418D-8F64-6AE993760E15}" type="datetimeFigureOut">
              <a:rPr lang="es-CO" smtClean="0"/>
              <a:t>26/07/25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283A94-82C2-46A0-B29B-2EF0EE89B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B155D84-4385-4693-A12F-02A87FF44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8D382-8A4D-4CFB-B408-1B7D4169E6B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4784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3B2B735-DF06-4961-89F1-CF37854A6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4E3AC18-B6E6-4A92-900D-13AC3FA0E0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84D95A2-0FBA-4DDF-BCE7-E8F0E3C0C4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461101-2FC3-418D-8F64-6AE993760E15}" type="datetimeFigureOut">
              <a:rPr lang="es-CO" smtClean="0"/>
              <a:t>26/07/25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ECCEAD5-D85B-4F82-87CD-B7E5B19623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372D39-84BE-4DEC-B9FA-1B3DC7C52D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8D382-8A4D-4CFB-B408-1B7D4169E6B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00292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9CAA0F-8221-4E74-9F47-118162B7AF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Las políticas públicas y su importancia en la democracia</a:t>
            </a:r>
            <a:endParaRPr lang="es-CO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EE3E61B-849F-414D-861A-252555D6B1B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Objetivo de la sesión: </a:t>
            </a:r>
          </a:p>
          <a:p>
            <a:r>
              <a:rPr lang="es-ES" dirty="0"/>
              <a:t> Entender qué son y por qué importan las políticas públicas para la vida democrática.</a:t>
            </a:r>
          </a:p>
        </p:txBody>
      </p:sp>
    </p:spTree>
    <p:extLst>
      <p:ext uri="{BB962C8B-B14F-4D97-AF65-F5344CB8AC3E}">
        <p14:creationId xmlns:p14="http://schemas.microsoft.com/office/powerpoint/2010/main" val="3886218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upo 16">
            <a:extLst>
              <a:ext uri="{FF2B5EF4-FFF2-40B4-BE49-F238E27FC236}">
                <a16:creationId xmlns:a16="http://schemas.microsoft.com/office/drawing/2014/main" id="{D9587D4E-9B00-DBC9-126C-C10CA259933A}"/>
              </a:ext>
            </a:extLst>
          </p:cNvPr>
          <p:cNvGrpSpPr/>
          <p:nvPr/>
        </p:nvGrpSpPr>
        <p:grpSpPr>
          <a:xfrm>
            <a:off x="3131127" y="332508"/>
            <a:ext cx="5929745" cy="6525492"/>
            <a:chOff x="4467177" y="1076326"/>
            <a:chExt cx="3421338" cy="4490114"/>
          </a:xfrm>
        </p:grpSpPr>
        <p:grpSp>
          <p:nvGrpSpPr>
            <p:cNvPr id="4" name="Group 3"/>
            <p:cNvGrpSpPr/>
            <p:nvPr/>
          </p:nvGrpSpPr>
          <p:grpSpPr>
            <a:xfrm>
              <a:off x="4581477" y="1833563"/>
              <a:ext cx="1371600" cy="1371600"/>
              <a:chOff x="571500" y="1266825"/>
              <a:chExt cx="1371600" cy="1371600"/>
            </a:xfrm>
          </p:grpSpPr>
          <p:sp>
            <p:nvSpPr>
              <p:cNvPr id="2" name="Rounded Rectangle 1"/>
              <p:cNvSpPr/>
              <p:nvPr/>
            </p:nvSpPr>
            <p:spPr>
              <a:xfrm>
                <a:off x="571500" y="1266825"/>
                <a:ext cx="1371600" cy="1371600"/>
              </a:xfrm>
              <a:custGeom>
                <a:avLst/>
                <a:gdLst/>
                <a:ahLst/>
                <a:cxnLst/>
                <a:rect l="0" t="0" r="0" b="0"/>
                <a:pathLst>
                  <a:path w="1371600" h="1371600">
                    <a:moveTo>
                      <a:pt x="1371600" y="685800"/>
                    </a:moveTo>
                    <a:cubicBezTo>
                      <a:pt x="1371600" y="1064556"/>
                      <a:pt x="1064556" y="1371600"/>
                      <a:pt x="685800" y="1371600"/>
                    </a:cubicBezTo>
                    <a:cubicBezTo>
                      <a:pt x="307043" y="1371600"/>
                      <a:pt x="0" y="1064556"/>
                      <a:pt x="0" y="685800"/>
                    </a:cubicBezTo>
                    <a:cubicBezTo>
                      <a:pt x="0" y="307043"/>
                      <a:pt x="307043" y="0"/>
                      <a:pt x="685800" y="0"/>
                    </a:cubicBezTo>
                    <a:cubicBezTo>
                      <a:pt x="1064556" y="0"/>
                      <a:pt x="1371600" y="307043"/>
                      <a:pt x="1371600" y="68580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EF63"/>
                  </a:gs>
                  <a:gs pos="100000">
                    <a:srgbClr val="FFE60A"/>
                  </a:gs>
                </a:gsLst>
                <a:lin ang="5400000" scaled="1"/>
              </a:gradFill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3" name="Rounded Rectangle 2"/>
              <p:cNvSpPr/>
              <p:nvPr/>
            </p:nvSpPr>
            <p:spPr>
              <a:xfrm>
                <a:off x="571500" y="1266825"/>
                <a:ext cx="1371600" cy="1371600"/>
              </a:xfrm>
              <a:custGeom>
                <a:avLst/>
                <a:gdLst/>
                <a:ahLst/>
                <a:cxnLst/>
                <a:rect l="0" t="0" r="0" b="0"/>
                <a:pathLst>
                  <a:path w="1371600" h="1371600">
                    <a:moveTo>
                      <a:pt x="1371600" y="685800"/>
                    </a:moveTo>
                    <a:cubicBezTo>
                      <a:pt x="1371600" y="1064556"/>
                      <a:pt x="1064556" y="1371600"/>
                      <a:pt x="685800" y="1371600"/>
                    </a:cubicBezTo>
                    <a:cubicBezTo>
                      <a:pt x="307043" y="1371600"/>
                      <a:pt x="0" y="1064556"/>
                      <a:pt x="0" y="685800"/>
                    </a:cubicBezTo>
                    <a:cubicBezTo>
                      <a:pt x="0" y="307043"/>
                      <a:pt x="307043" y="0"/>
                      <a:pt x="685800" y="0"/>
                    </a:cubicBezTo>
                    <a:cubicBezTo>
                      <a:pt x="1064556" y="0"/>
                      <a:pt x="1371600" y="307043"/>
                      <a:pt x="1371600" y="685800"/>
                    </a:cubicBezTo>
                    <a:close/>
                  </a:path>
                </a:pathLst>
              </a:custGeom>
              <a:noFill/>
              <a:ln w="14287">
                <a:solidFill>
                  <a:srgbClr val="484848"/>
                </a:solidFill>
              </a:ln>
            </p:spPr>
            <p:txBody>
              <a:bodyPr rtlCol="0" anchor="ctr"/>
              <a:lstStyle/>
              <a:p>
                <a:pPr algn="ctr"/>
                <a:endParaRPr/>
              </a:p>
            </p:txBody>
          </p:sp>
        </p:grpSp>
        <p:sp>
          <p:nvSpPr>
            <p:cNvPr id="5" name="Rounded Rectangle 4"/>
            <p:cNvSpPr/>
            <p:nvPr/>
          </p:nvSpPr>
          <p:spPr>
            <a:xfrm>
              <a:off x="4467177" y="1703765"/>
              <a:ext cx="1615698" cy="1968123"/>
            </a:xfrm>
            <a:custGeom>
              <a:avLst/>
              <a:gdLst/>
              <a:ahLst/>
              <a:cxnLst/>
              <a:rect l="0" t="0" r="0" b="0"/>
              <a:pathLst>
                <a:path w="1615698" h="1968123">
                  <a:moveTo>
                    <a:pt x="0" y="815598"/>
                  </a:moveTo>
                  <a:cubicBezTo>
                    <a:pt x="0" y="657353"/>
                    <a:pt x="46924" y="502662"/>
                    <a:pt x="134841" y="371086"/>
                  </a:cubicBezTo>
                  <a:cubicBezTo>
                    <a:pt x="222757" y="239510"/>
                    <a:pt x="347715" y="136959"/>
                    <a:pt x="493915" y="76402"/>
                  </a:cubicBezTo>
                  <a:cubicBezTo>
                    <a:pt x="640114" y="15844"/>
                    <a:pt x="800987" y="0"/>
                    <a:pt x="956191" y="30872"/>
                  </a:cubicBezTo>
                  <a:cubicBezTo>
                    <a:pt x="1111396" y="61743"/>
                    <a:pt x="1253960" y="137946"/>
                    <a:pt x="1365856" y="249842"/>
                  </a:cubicBezTo>
                  <a:cubicBezTo>
                    <a:pt x="1477752" y="361738"/>
                    <a:pt x="1553954" y="504303"/>
                    <a:pt x="1584826" y="659507"/>
                  </a:cubicBezTo>
                  <a:cubicBezTo>
                    <a:pt x="1615698" y="814711"/>
                    <a:pt x="1599853" y="975584"/>
                    <a:pt x="1539296" y="1121784"/>
                  </a:cubicBezTo>
                  <a:cubicBezTo>
                    <a:pt x="1478738" y="1267983"/>
                    <a:pt x="1376187" y="1392940"/>
                    <a:pt x="1244611" y="1480857"/>
                  </a:cubicBezTo>
                  <a:cubicBezTo>
                    <a:pt x="1113035" y="1568773"/>
                    <a:pt x="963107" y="1615698"/>
                    <a:pt x="804862" y="1615698"/>
                  </a:cubicBezTo>
                  <a:lnTo>
                    <a:pt x="804863" y="1968123"/>
                  </a:lnTo>
                  <a:moveTo>
                    <a:pt x="664887" y="1828649"/>
                  </a:moveTo>
                  <a:lnTo>
                    <a:pt x="804863" y="1968123"/>
                  </a:lnTo>
                  <a:moveTo>
                    <a:pt x="944839" y="1828649"/>
                  </a:moveTo>
                  <a:lnTo>
                    <a:pt x="804863" y="1968123"/>
                  </a:lnTo>
                </a:path>
              </a:pathLst>
            </a:custGeom>
            <a:noFill/>
            <a:ln w="14287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6181677" y="1833563"/>
              <a:ext cx="1371600" cy="1371600"/>
              <a:chOff x="2171700" y="1266825"/>
              <a:chExt cx="1371600" cy="1371600"/>
            </a:xfrm>
          </p:grpSpPr>
          <p:sp>
            <p:nvSpPr>
              <p:cNvPr id="6" name="Rounded Rectangle 5"/>
              <p:cNvSpPr/>
              <p:nvPr/>
            </p:nvSpPr>
            <p:spPr>
              <a:xfrm>
                <a:off x="2171700" y="1266825"/>
                <a:ext cx="1371600" cy="1371600"/>
              </a:xfrm>
              <a:custGeom>
                <a:avLst/>
                <a:gdLst/>
                <a:ahLst/>
                <a:cxnLst/>
                <a:rect l="0" t="0" r="0" b="0"/>
                <a:pathLst>
                  <a:path w="1371600" h="1371600">
                    <a:moveTo>
                      <a:pt x="1371600" y="685800"/>
                    </a:moveTo>
                    <a:cubicBezTo>
                      <a:pt x="1371600" y="1064556"/>
                      <a:pt x="1064556" y="1371600"/>
                      <a:pt x="685800" y="1371600"/>
                    </a:cubicBezTo>
                    <a:cubicBezTo>
                      <a:pt x="307043" y="1371600"/>
                      <a:pt x="0" y="1064556"/>
                      <a:pt x="0" y="685800"/>
                    </a:cubicBezTo>
                    <a:cubicBezTo>
                      <a:pt x="0" y="307043"/>
                      <a:pt x="307043" y="0"/>
                      <a:pt x="685800" y="0"/>
                    </a:cubicBezTo>
                    <a:cubicBezTo>
                      <a:pt x="1064556" y="0"/>
                      <a:pt x="1371600" y="307043"/>
                      <a:pt x="1371600" y="68580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BF84"/>
                  </a:gs>
                  <a:gs pos="100000">
                    <a:srgbClr val="F99539"/>
                  </a:gs>
                </a:gsLst>
                <a:lin ang="5400000" scaled="1"/>
              </a:gradFill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7" name="Rounded Rectangle 6"/>
              <p:cNvSpPr/>
              <p:nvPr/>
            </p:nvSpPr>
            <p:spPr>
              <a:xfrm>
                <a:off x="2171700" y="1266825"/>
                <a:ext cx="1371600" cy="1371600"/>
              </a:xfrm>
              <a:custGeom>
                <a:avLst/>
                <a:gdLst/>
                <a:ahLst/>
                <a:cxnLst/>
                <a:rect l="0" t="0" r="0" b="0"/>
                <a:pathLst>
                  <a:path w="1371600" h="1371600">
                    <a:moveTo>
                      <a:pt x="1371600" y="685800"/>
                    </a:moveTo>
                    <a:cubicBezTo>
                      <a:pt x="1371600" y="1064556"/>
                      <a:pt x="1064556" y="1371600"/>
                      <a:pt x="685800" y="1371600"/>
                    </a:cubicBezTo>
                    <a:cubicBezTo>
                      <a:pt x="307043" y="1371600"/>
                      <a:pt x="0" y="1064556"/>
                      <a:pt x="0" y="685800"/>
                    </a:cubicBezTo>
                    <a:cubicBezTo>
                      <a:pt x="0" y="307043"/>
                      <a:pt x="307043" y="0"/>
                      <a:pt x="685800" y="0"/>
                    </a:cubicBezTo>
                    <a:cubicBezTo>
                      <a:pt x="1064556" y="0"/>
                      <a:pt x="1371600" y="307043"/>
                      <a:pt x="1371600" y="685800"/>
                    </a:cubicBezTo>
                    <a:close/>
                  </a:path>
                </a:pathLst>
              </a:custGeom>
              <a:noFill/>
              <a:ln w="14287">
                <a:solidFill>
                  <a:srgbClr val="484848"/>
                </a:solidFill>
              </a:ln>
            </p:spPr>
            <p:txBody>
              <a:bodyPr rtlCol="0" anchor="ctr"/>
              <a:lstStyle/>
              <a:p>
                <a:pPr algn="ctr"/>
                <a:endParaRPr/>
              </a:p>
            </p:txBody>
          </p:sp>
        </p:grpSp>
        <p:sp>
          <p:nvSpPr>
            <p:cNvPr id="9" name="Rounded Rectangle 8"/>
            <p:cNvSpPr/>
            <p:nvPr/>
          </p:nvSpPr>
          <p:spPr>
            <a:xfrm>
              <a:off x="6067377" y="1703765"/>
              <a:ext cx="1615698" cy="1968123"/>
            </a:xfrm>
            <a:custGeom>
              <a:avLst/>
              <a:gdLst/>
              <a:ahLst/>
              <a:cxnLst/>
              <a:rect l="0" t="0" r="0" b="0"/>
              <a:pathLst>
                <a:path w="1615698" h="1968123">
                  <a:moveTo>
                    <a:pt x="0" y="815598"/>
                  </a:moveTo>
                  <a:cubicBezTo>
                    <a:pt x="0" y="657353"/>
                    <a:pt x="46924" y="502662"/>
                    <a:pt x="134841" y="371086"/>
                  </a:cubicBezTo>
                  <a:cubicBezTo>
                    <a:pt x="222757" y="239510"/>
                    <a:pt x="347715" y="136959"/>
                    <a:pt x="493915" y="76402"/>
                  </a:cubicBezTo>
                  <a:cubicBezTo>
                    <a:pt x="640114" y="15844"/>
                    <a:pt x="800987" y="0"/>
                    <a:pt x="956191" y="30872"/>
                  </a:cubicBezTo>
                  <a:cubicBezTo>
                    <a:pt x="1111396" y="61743"/>
                    <a:pt x="1253960" y="137946"/>
                    <a:pt x="1365856" y="249842"/>
                  </a:cubicBezTo>
                  <a:cubicBezTo>
                    <a:pt x="1477752" y="361738"/>
                    <a:pt x="1553954" y="504303"/>
                    <a:pt x="1584826" y="659507"/>
                  </a:cubicBezTo>
                  <a:cubicBezTo>
                    <a:pt x="1615698" y="814711"/>
                    <a:pt x="1599853" y="975584"/>
                    <a:pt x="1539296" y="1121784"/>
                  </a:cubicBezTo>
                  <a:cubicBezTo>
                    <a:pt x="1478738" y="1267983"/>
                    <a:pt x="1376187" y="1392940"/>
                    <a:pt x="1244611" y="1480857"/>
                  </a:cubicBezTo>
                  <a:cubicBezTo>
                    <a:pt x="1113035" y="1568773"/>
                    <a:pt x="963107" y="1615698"/>
                    <a:pt x="804862" y="1615698"/>
                  </a:cubicBezTo>
                  <a:lnTo>
                    <a:pt x="804863" y="1968123"/>
                  </a:lnTo>
                  <a:moveTo>
                    <a:pt x="664887" y="1828649"/>
                  </a:moveTo>
                  <a:lnTo>
                    <a:pt x="804863" y="1968123"/>
                  </a:lnTo>
                  <a:moveTo>
                    <a:pt x="944839" y="1828649"/>
                  </a:moveTo>
                  <a:lnTo>
                    <a:pt x="804863" y="1968123"/>
                  </a:lnTo>
                </a:path>
              </a:pathLst>
            </a:custGeom>
            <a:noFill/>
            <a:ln w="14287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314051" y="1076326"/>
              <a:ext cx="1692771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/>
            <a:p>
              <a:pPr algn="ctr"/>
              <a:r>
                <a:rPr b="1">
                  <a:solidFill>
                    <a:srgbClr val="484848"/>
                  </a:solidFill>
                  <a:latin typeface="Roboto"/>
                </a:rPr>
                <a:t>Política pública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804733" y="4014788"/>
              <a:ext cx="928139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/>
            <a:p>
              <a:pPr algn="ctr"/>
              <a:r>
                <a:rPr sz="1500" b="1">
                  <a:solidFill>
                    <a:srgbClr val="E0CB15"/>
                  </a:solidFill>
                  <a:latin typeface="Roboto"/>
                </a:rPr>
                <a:t>Definición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482281" y="4014788"/>
              <a:ext cx="854400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/>
            <a:p>
              <a:pPr algn="ctr"/>
              <a:r>
                <a:rPr sz="1500" b="1">
                  <a:solidFill>
                    <a:srgbClr val="DE8431"/>
                  </a:solidFill>
                  <a:latin typeface="Roboto"/>
                </a:rPr>
                <a:t>Ejemplos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740659" y="4381500"/>
              <a:ext cx="1263166" cy="11849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/>
            <a:p>
              <a:pPr algn="ctr"/>
              <a:r>
                <a:rPr sz="1100">
                  <a:solidFill>
                    <a:srgbClr val="484848"/>
                  </a:solidFill>
                  <a:latin typeface="Roboto"/>
                </a:rPr>
                <a:t>Decisiones y
acciones del Estado
para resolver
problemas. Esto
incluye salud,
educación y
seguridad.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046665" y="4381500"/>
              <a:ext cx="1841850" cy="5078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/>
            <a:p>
              <a:pPr algn="ctr"/>
              <a:r>
                <a:rPr lang="es-419" sz="1100" dirty="0">
                  <a:solidFill>
                    <a:srgbClr val="484848"/>
                  </a:solidFill>
                  <a:latin typeface="Roboto"/>
                </a:rPr>
                <a:t>Políticas Públicas de Paz</a:t>
              </a:r>
            </a:p>
            <a:p>
              <a:pPr algn="ctr"/>
              <a:r>
                <a:rPr lang="es-419" sz="1100" dirty="0">
                  <a:solidFill>
                    <a:srgbClr val="484848"/>
                  </a:solidFill>
                  <a:latin typeface="Roboto"/>
                </a:rPr>
                <a:t>Políticas Públicas de infancia</a:t>
              </a:r>
            </a:p>
            <a:p>
              <a:pPr algn="ctr"/>
              <a:r>
                <a:rPr lang="es-419" sz="1100" dirty="0">
                  <a:solidFill>
                    <a:srgbClr val="484848"/>
                  </a:solidFill>
                  <a:latin typeface="Roboto"/>
                </a:rPr>
                <a:t>Políticas de Juventud.</a:t>
              </a:r>
              <a:endParaRPr sz="1100" dirty="0">
                <a:solidFill>
                  <a:srgbClr val="484848"/>
                </a:solidFill>
                <a:latin typeface="Roboto"/>
              </a:endParaRPr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4938665" y="2181226"/>
              <a:ext cx="657225" cy="657225"/>
            </a:xfrm>
            <a:custGeom>
              <a:avLst/>
              <a:gdLst/>
              <a:ahLst/>
              <a:cxnLst/>
              <a:rect l="0" t="0" r="0" b="0"/>
              <a:pathLst>
                <a:path w="657225" h="657225">
                  <a:moveTo>
                    <a:pt x="179250" y="239001"/>
                  </a:moveTo>
                  <a:lnTo>
                    <a:pt x="478002" y="239001"/>
                  </a:lnTo>
                  <a:lnTo>
                    <a:pt x="478002" y="448113"/>
                  </a:lnTo>
                  <a:lnTo>
                    <a:pt x="179250" y="448113"/>
                  </a:lnTo>
                  <a:close/>
                  <a:moveTo>
                    <a:pt x="0" y="239001"/>
                  </a:moveTo>
                  <a:lnTo>
                    <a:pt x="179250" y="239001"/>
                  </a:lnTo>
                  <a:lnTo>
                    <a:pt x="179250" y="448113"/>
                  </a:lnTo>
                  <a:lnTo>
                    <a:pt x="0" y="448113"/>
                  </a:lnTo>
                  <a:close/>
                  <a:moveTo>
                    <a:pt x="477974" y="239001"/>
                  </a:moveTo>
                  <a:lnTo>
                    <a:pt x="657224" y="239001"/>
                  </a:lnTo>
                  <a:lnTo>
                    <a:pt x="657224" y="448113"/>
                  </a:lnTo>
                  <a:lnTo>
                    <a:pt x="477974" y="448113"/>
                  </a:lnTo>
                  <a:close/>
                  <a:moveTo>
                    <a:pt x="179250" y="239001"/>
                  </a:moveTo>
                  <a:lnTo>
                    <a:pt x="328612" y="119500"/>
                  </a:lnTo>
                  <a:lnTo>
                    <a:pt x="477974" y="239001"/>
                  </a:lnTo>
                  <a:moveTo>
                    <a:pt x="0" y="239001"/>
                  </a:moveTo>
                  <a:lnTo>
                    <a:pt x="0" y="149361"/>
                  </a:lnTo>
                  <a:lnTo>
                    <a:pt x="291264" y="149361"/>
                  </a:lnTo>
                  <a:moveTo>
                    <a:pt x="365960" y="149361"/>
                  </a:moveTo>
                  <a:lnTo>
                    <a:pt x="657225" y="149361"/>
                  </a:lnTo>
                  <a:lnTo>
                    <a:pt x="657225" y="239001"/>
                  </a:lnTo>
                  <a:moveTo>
                    <a:pt x="120157" y="104555"/>
                  </a:moveTo>
                  <a:lnTo>
                    <a:pt x="120157" y="149361"/>
                  </a:lnTo>
                  <a:moveTo>
                    <a:pt x="522122" y="149361"/>
                  </a:moveTo>
                  <a:lnTo>
                    <a:pt x="522122" y="104555"/>
                  </a:lnTo>
                  <a:moveTo>
                    <a:pt x="328612" y="119500"/>
                  </a:moveTo>
                  <a:lnTo>
                    <a:pt x="328612" y="0"/>
                  </a:lnTo>
                  <a:lnTo>
                    <a:pt x="432796" y="0"/>
                  </a:lnTo>
                  <a:lnTo>
                    <a:pt x="432796" y="74695"/>
                  </a:lnTo>
                  <a:lnTo>
                    <a:pt x="328612" y="74695"/>
                  </a:lnTo>
                  <a:moveTo>
                    <a:pt x="278034" y="448113"/>
                  </a:moveTo>
                  <a:lnTo>
                    <a:pt x="278034" y="239001"/>
                  </a:lnTo>
                  <a:moveTo>
                    <a:pt x="379190" y="448113"/>
                  </a:moveTo>
                  <a:lnTo>
                    <a:pt x="379190" y="239001"/>
                  </a:lnTo>
                  <a:moveTo>
                    <a:pt x="433168" y="657225"/>
                  </a:moveTo>
                  <a:lnTo>
                    <a:pt x="224056" y="657225"/>
                  </a:lnTo>
                  <a:moveTo>
                    <a:pt x="328612" y="657225"/>
                  </a:moveTo>
                  <a:lnTo>
                    <a:pt x="328612" y="582529"/>
                  </a:lnTo>
                  <a:cubicBezTo>
                    <a:pt x="328612" y="522779"/>
                    <a:pt x="403307" y="522779"/>
                    <a:pt x="403307" y="582529"/>
                  </a:cubicBezTo>
                  <a:moveTo>
                    <a:pt x="253917" y="582529"/>
                  </a:moveTo>
                  <a:cubicBezTo>
                    <a:pt x="253917" y="522779"/>
                    <a:pt x="328612" y="522779"/>
                    <a:pt x="328612" y="582529"/>
                  </a:cubicBezTo>
                  <a:lnTo>
                    <a:pt x="328612" y="657225"/>
                  </a:lnTo>
                  <a:moveTo>
                    <a:pt x="379190" y="347100"/>
                  </a:moveTo>
                  <a:lnTo>
                    <a:pt x="657225" y="347100"/>
                  </a:lnTo>
                  <a:moveTo>
                    <a:pt x="278034" y="347100"/>
                  </a:moveTo>
                  <a:lnTo>
                    <a:pt x="0" y="347100"/>
                  </a:lnTo>
                  <a:moveTo>
                    <a:pt x="379190" y="368846"/>
                  </a:moveTo>
                  <a:cubicBezTo>
                    <a:pt x="379186" y="340915"/>
                    <a:pt x="356542" y="318275"/>
                    <a:pt x="328612" y="318275"/>
                  </a:cubicBezTo>
                  <a:cubicBezTo>
                    <a:pt x="300682" y="318275"/>
                    <a:pt x="278038" y="340915"/>
                    <a:pt x="278034" y="368846"/>
                  </a:cubicBezTo>
                  <a:moveTo>
                    <a:pt x="89611" y="343557"/>
                  </a:moveTo>
                  <a:lnTo>
                    <a:pt x="89611" y="300923"/>
                  </a:lnTo>
                  <a:moveTo>
                    <a:pt x="89611" y="405507"/>
                  </a:moveTo>
                  <a:lnTo>
                    <a:pt x="89611" y="448113"/>
                  </a:lnTo>
                  <a:moveTo>
                    <a:pt x="567613" y="343557"/>
                  </a:moveTo>
                  <a:lnTo>
                    <a:pt x="567613" y="300923"/>
                  </a:lnTo>
                  <a:moveTo>
                    <a:pt x="567613" y="448113"/>
                  </a:moveTo>
                  <a:lnTo>
                    <a:pt x="567613" y="405507"/>
                  </a:lnTo>
                </a:path>
              </a:pathLst>
            </a:custGeom>
            <a:noFill/>
            <a:ln w="14287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6524577" y="2166938"/>
              <a:ext cx="664368" cy="664368"/>
            </a:xfrm>
            <a:custGeom>
              <a:avLst/>
              <a:gdLst/>
              <a:ahLst/>
              <a:cxnLst/>
              <a:rect l="0" t="0" r="0" b="0"/>
              <a:pathLst>
                <a:path w="664368" h="664368">
                  <a:moveTo>
                    <a:pt x="364331" y="507206"/>
                  </a:moveTo>
                  <a:lnTo>
                    <a:pt x="107156" y="507206"/>
                  </a:lnTo>
                  <a:lnTo>
                    <a:pt x="147160" y="424338"/>
                  </a:lnTo>
                  <a:cubicBezTo>
                    <a:pt x="155733" y="404336"/>
                    <a:pt x="175736" y="392906"/>
                    <a:pt x="198596" y="392906"/>
                  </a:cubicBezTo>
                  <a:lnTo>
                    <a:pt x="281464" y="392906"/>
                  </a:lnTo>
                  <a:cubicBezTo>
                    <a:pt x="304323" y="392906"/>
                    <a:pt x="327183" y="407193"/>
                    <a:pt x="335756" y="430053"/>
                  </a:cubicBezTo>
                  <a:close/>
                  <a:moveTo>
                    <a:pt x="92868" y="621506"/>
                  </a:moveTo>
                  <a:lnTo>
                    <a:pt x="50006" y="621506"/>
                  </a:lnTo>
                  <a:cubicBezTo>
                    <a:pt x="32861" y="621506"/>
                    <a:pt x="21431" y="610076"/>
                    <a:pt x="21431" y="592931"/>
                  </a:cubicBezTo>
                  <a:lnTo>
                    <a:pt x="21431" y="564356"/>
                  </a:lnTo>
                  <a:cubicBezTo>
                    <a:pt x="21431" y="532923"/>
                    <a:pt x="47148" y="507206"/>
                    <a:pt x="78581" y="507206"/>
                  </a:cubicBezTo>
                  <a:lnTo>
                    <a:pt x="392906" y="507206"/>
                  </a:lnTo>
                  <a:cubicBezTo>
                    <a:pt x="424338" y="507206"/>
                    <a:pt x="450056" y="532923"/>
                    <a:pt x="450056" y="564356"/>
                  </a:cubicBezTo>
                  <a:lnTo>
                    <a:pt x="450056" y="592931"/>
                  </a:lnTo>
                  <a:cubicBezTo>
                    <a:pt x="450056" y="610076"/>
                    <a:pt x="438626" y="621506"/>
                    <a:pt x="421481" y="621506"/>
                  </a:cubicBezTo>
                  <a:lnTo>
                    <a:pt x="378618" y="621506"/>
                  </a:lnTo>
                  <a:moveTo>
                    <a:pt x="178593" y="621506"/>
                  </a:moveTo>
                  <a:lnTo>
                    <a:pt x="292893" y="621506"/>
                  </a:lnTo>
                  <a:moveTo>
                    <a:pt x="135731" y="664368"/>
                  </a:moveTo>
                  <a:cubicBezTo>
                    <a:pt x="159403" y="664368"/>
                    <a:pt x="178593" y="645177"/>
                    <a:pt x="178593" y="621506"/>
                  </a:cubicBezTo>
                  <a:cubicBezTo>
                    <a:pt x="178593" y="597834"/>
                    <a:pt x="159403" y="578643"/>
                    <a:pt x="135731" y="578643"/>
                  </a:cubicBezTo>
                  <a:cubicBezTo>
                    <a:pt x="112058" y="578643"/>
                    <a:pt x="92868" y="597834"/>
                    <a:pt x="92868" y="621506"/>
                  </a:cubicBezTo>
                  <a:cubicBezTo>
                    <a:pt x="92868" y="645177"/>
                    <a:pt x="112058" y="664368"/>
                    <a:pt x="135731" y="664368"/>
                  </a:cubicBezTo>
                  <a:close/>
                  <a:moveTo>
                    <a:pt x="335756" y="664368"/>
                  </a:moveTo>
                  <a:cubicBezTo>
                    <a:pt x="359427" y="664368"/>
                    <a:pt x="378618" y="645177"/>
                    <a:pt x="378618" y="621506"/>
                  </a:cubicBezTo>
                  <a:cubicBezTo>
                    <a:pt x="378618" y="597834"/>
                    <a:pt x="359427" y="578643"/>
                    <a:pt x="335756" y="578643"/>
                  </a:cubicBezTo>
                  <a:cubicBezTo>
                    <a:pt x="312084" y="578643"/>
                    <a:pt x="292893" y="597834"/>
                    <a:pt x="292893" y="621506"/>
                  </a:cubicBezTo>
                  <a:cubicBezTo>
                    <a:pt x="292893" y="645177"/>
                    <a:pt x="312084" y="664368"/>
                    <a:pt x="335756" y="664368"/>
                  </a:cubicBezTo>
                  <a:close/>
                  <a:moveTo>
                    <a:pt x="0" y="0"/>
                  </a:moveTo>
                  <a:moveTo>
                    <a:pt x="497204" y="32533"/>
                  </a:moveTo>
                  <a:lnTo>
                    <a:pt x="534352" y="112543"/>
                  </a:lnTo>
                  <a:lnTo>
                    <a:pt x="605790" y="112543"/>
                  </a:lnTo>
                  <a:cubicBezTo>
                    <a:pt x="622934" y="112543"/>
                    <a:pt x="628650" y="132546"/>
                    <a:pt x="617220" y="143976"/>
                  </a:cubicBezTo>
                  <a:lnTo>
                    <a:pt x="554354" y="203983"/>
                  </a:lnTo>
                  <a:lnTo>
                    <a:pt x="588645" y="283993"/>
                  </a:lnTo>
                  <a:cubicBezTo>
                    <a:pt x="594359" y="301137"/>
                    <a:pt x="577215" y="315425"/>
                    <a:pt x="562927" y="306852"/>
                  </a:cubicBezTo>
                  <a:lnTo>
                    <a:pt x="480059" y="258276"/>
                  </a:lnTo>
                  <a:lnTo>
                    <a:pt x="397192" y="303995"/>
                  </a:lnTo>
                  <a:cubicBezTo>
                    <a:pt x="382904" y="312567"/>
                    <a:pt x="362902" y="298280"/>
                    <a:pt x="371475" y="281136"/>
                  </a:cubicBezTo>
                  <a:lnTo>
                    <a:pt x="405765" y="201126"/>
                  </a:lnTo>
                  <a:lnTo>
                    <a:pt x="342900" y="141118"/>
                  </a:lnTo>
                  <a:cubicBezTo>
                    <a:pt x="331470" y="129688"/>
                    <a:pt x="337184" y="109686"/>
                    <a:pt x="354329" y="109686"/>
                  </a:cubicBezTo>
                  <a:lnTo>
                    <a:pt x="425767" y="109686"/>
                  </a:lnTo>
                  <a:lnTo>
                    <a:pt x="462915" y="29676"/>
                  </a:lnTo>
                  <a:cubicBezTo>
                    <a:pt x="468629" y="18246"/>
                    <a:pt x="488632" y="18246"/>
                    <a:pt x="497205" y="32533"/>
                  </a:cubicBezTo>
                  <a:close/>
                  <a:moveTo>
                    <a:pt x="0" y="0"/>
                  </a:moveTo>
                  <a:moveTo>
                    <a:pt x="504348" y="664368"/>
                  </a:moveTo>
                  <a:lnTo>
                    <a:pt x="550068" y="458628"/>
                  </a:lnTo>
                  <a:cubicBezTo>
                    <a:pt x="552926" y="444341"/>
                    <a:pt x="564356" y="435768"/>
                    <a:pt x="578643" y="435768"/>
                  </a:cubicBezTo>
                  <a:lnTo>
                    <a:pt x="590073" y="435768"/>
                  </a:lnTo>
                  <a:cubicBezTo>
                    <a:pt x="604361" y="435768"/>
                    <a:pt x="615791" y="444341"/>
                    <a:pt x="618648" y="458628"/>
                  </a:cubicBezTo>
                  <a:lnTo>
                    <a:pt x="664368" y="664368"/>
                  </a:lnTo>
                  <a:moveTo>
                    <a:pt x="634367" y="578643"/>
                  </a:moveTo>
                  <a:lnTo>
                    <a:pt x="534355" y="578643"/>
                  </a:lnTo>
                </a:path>
              </a:pathLst>
            </a:custGeom>
            <a:noFill/>
            <a:ln w="14287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FED69A1-BBEA-4F1F-B0D5-7CE6D8F77E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9099" y="918812"/>
            <a:ext cx="8973802" cy="5020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2657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966B6711-4E62-4314-9751-4DDDF798DE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194" y="-195880"/>
            <a:ext cx="11002295" cy="7147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6697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7870F85-658E-49D2-A38C-6A4A97893E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515" y="412955"/>
            <a:ext cx="11068665" cy="5825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1262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787A4A4-163F-4659-BA14-4532C41C16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26589"/>
            <a:ext cx="7924800" cy="6734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5711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A0D9472-CC58-4C46-B263-C1BB450B10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922" y="164880"/>
            <a:ext cx="10722077" cy="6495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9900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7B41271-B7C3-4AB0-9D15-9A2C9B5751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439" y="-28621"/>
            <a:ext cx="11076038" cy="6918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7845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98DD403E-3C14-4D5F-AD9E-B0533C8399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366297" cy="6386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6547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3A38033-8B88-4636-BF81-4376B252A96F}"/>
              </a:ext>
            </a:extLst>
          </p:cNvPr>
          <p:cNvSpPr txBox="1"/>
          <p:nvPr/>
        </p:nvSpPr>
        <p:spPr>
          <a:xfrm>
            <a:off x="3898900" y="2489200"/>
            <a:ext cx="446282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800" dirty="0"/>
              <a:t>GRACIAS </a:t>
            </a:r>
            <a:endParaRPr lang="es-CO" sz="8800" dirty="0"/>
          </a:p>
        </p:txBody>
      </p:sp>
    </p:spTree>
    <p:extLst>
      <p:ext uri="{BB962C8B-B14F-4D97-AF65-F5344CB8AC3E}">
        <p14:creationId xmlns:p14="http://schemas.microsoft.com/office/powerpoint/2010/main" val="340006203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7616</TotalTime>
  <Words>70</Words>
  <Application>Microsoft Macintosh PowerPoint</Application>
  <PresentationFormat>Panorámica</PresentationFormat>
  <Paragraphs>11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Roboto</vt:lpstr>
      <vt:lpstr>Tema de Office</vt:lpstr>
      <vt:lpstr>Las políticas públicas y su importancia en la democracia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Las políticas públicas y su importancia en la democracia</dc:title>
  <dc:creator>Humberto Librado Castillo</dc:creator>
  <cp:lastModifiedBy>Humberto Librado Castillo</cp:lastModifiedBy>
  <cp:revision>6</cp:revision>
  <dcterms:created xsi:type="dcterms:W3CDTF">2025-07-25T13:31:02Z</dcterms:created>
  <dcterms:modified xsi:type="dcterms:W3CDTF">2025-07-31T15:00:58Z</dcterms:modified>
</cp:coreProperties>
</file>