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</p:sldIdLst>
  <p:sldSz cy="6858000" cx="12192000"/>
  <p:notesSz cx="6858000" cy="9144000"/>
  <p:embeddedFontLst>
    <p:embeddedFont>
      <p:font typeface="Poppins"/>
      <p:regular r:id="rId32"/>
      <p:bold r:id="rId33"/>
      <p:italic r:id="rId34"/>
      <p:boldItalic r:id="rId35"/>
    </p:embeddedFont>
    <p:embeddedFont>
      <p:font typeface="Helvetica Neue"/>
      <p:regular r:id="rId36"/>
      <p:bold r:id="rId37"/>
      <p:italic r:id="rId38"/>
      <p:boldItalic r:id="rId39"/>
    </p:embeddedFont>
    <p:embeddedFont>
      <p:font typeface="Montserrat ExtraBold"/>
      <p:bold r:id="rId40"/>
      <p:boldItalic r:id="rId41"/>
    </p:embeddedFont>
    <p:embeddedFont>
      <p:font typeface="Merriweather"/>
      <p:regular r:id="rId42"/>
      <p:bold r:id="rId43"/>
      <p:italic r:id="rId44"/>
      <p:boldItalic r:id="rId4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46" roundtripDataSignature="AMtx7mhnT2KcZuERHheidVFqjGK110fOc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MontserratExtraBold-bold.fntdata"/><Relationship Id="rId20" Type="http://schemas.openxmlformats.org/officeDocument/2006/relationships/slide" Target="slides/slide16.xml"/><Relationship Id="rId42" Type="http://schemas.openxmlformats.org/officeDocument/2006/relationships/font" Target="fonts/Merriweather-regular.fntdata"/><Relationship Id="rId41" Type="http://schemas.openxmlformats.org/officeDocument/2006/relationships/font" Target="fonts/MontserratExtraBold-boldItalic.fntdata"/><Relationship Id="rId22" Type="http://schemas.openxmlformats.org/officeDocument/2006/relationships/slide" Target="slides/slide18.xml"/><Relationship Id="rId44" Type="http://schemas.openxmlformats.org/officeDocument/2006/relationships/font" Target="fonts/Merriweather-italic.fntdata"/><Relationship Id="rId21" Type="http://schemas.openxmlformats.org/officeDocument/2006/relationships/slide" Target="slides/slide17.xml"/><Relationship Id="rId43" Type="http://schemas.openxmlformats.org/officeDocument/2006/relationships/font" Target="fonts/Merriweather-bold.fntdata"/><Relationship Id="rId24" Type="http://schemas.openxmlformats.org/officeDocument/2006/relationships/slide" Target="slides/slide20.xml"/><Relationship Id="rId46" Type="http://customschemas.google.com/relationships/presentationmetadata" Target="metadata"/><Relationship Id="rId23" Type="http://schemas.openxmlformats.org/officeDocument/2006/relationships/slide" Target="slides/slide19.xml"/><Relationship Id="rId45" Type="http://schemas.openxmlformats.org/officeDocument/2006/relationships/font" Target="fonts/Merriweather-bold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slide" Target="slides/slide25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11" Type="http://schemas.openxmlformats.org/officeDocument/2006/relationships/slide" Target="slides/slide7.xml"/><Relationship Id="rId33" Type="http://schemas.openxmlformats.org/officeDocument/2006/relationships/font" Target="fonts/Poppins-bold.fntdata"/><Relationship Id="rId10" Type="http://schemas.openxmlformats.org/officeDocument/2006/relationships/slide" Target="slides/slide6.xml"/><Relationship Id="rId32" Type="http://schemas.openxmlformats.org/officeDocument/2006/relationships/font" Target="fonts/Poppins-regular.fntdata"/><Relationship Id="rId13" Type="http://schemas.openxmlformats.org/officeDocument/2006/relationships/slide" Target="slides/slide9.xml"/><Relationship Id="rId35" Type="http://schemas.openxmlformats.org/officeDocument/2006/relationships/font" Target="fonts/Poppins-boldItalic.fntdata"/><Relationship Id="rId12" Type="http://schemas.openxmlformats.org/officeDocument/2006/relationships/slide" Target="slides/slide8.xml"/><Relationship Id="rId34" Type="http://schemas.openxmlformats.org/officeDocument/2006/relationships/font" Target="fonts/Poppins-italic.fntdata"/><Relationship Id="rId15" Type="http://schemas.openxmlformats.org/officeDocument/2006/relationships/slide" Target="slides/slide11.xml"/><Relationship Id="rId37" Type="http://schemas.openxmlformats.org/officeDocument/2006/relationships/font" Target="fonts/HelveticaNeue-bold.fntdata"/><Relationship Id="rId14" Type="http://schemas.openxmlformats.org/officeDocument/2006/relationships/slide" Target="slides/slide10.xml"/><Relationship Id="rId36" Type="http://schemas.openxmlformats.org/officeDocument/2006/relationships/font" Target="fonts/HelveticaNeue-regular.fntdata"/><Relationship Id="rId17" Type="http://schemas.openxmlformats.org/officeDocument/2006/relationships/slide" Target="slides/slide13.xml"/><Relationship Id="rId39" Type="http://schemas.openxmlformats.org/officeDocument/2006/relationships/font" Target="fonts/HelveticaNeue-boldItalic.fntdata"/><Relationship Id="rId16" Type="http://schemas.openxmlformats.org/officeDocument/2006/relationships/slide" Target="slides/slide12.xml"/><Relationship Id="rId38" Type="http://schemas.openxmlformats.org/officeDocument/2006/relationships/font" Target="fonts/HelveticaNeue-italic.fntdata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s-CO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" name="Google Shape;317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9" name="Google Shape;339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5" name="Google Shape;345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27:notes"/>
          <p:cNvSpPr txBox="1"/>
          <p:nvPr>
            <p:ph idx="1" type="body"/>
          </p:nvPr>
        </p:nvSpPr>
        <p:spPr>
          <a:xfrm>
            <a:off x="685800" y="4343401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1" name="Google Shape;351;p2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5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3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2.png"/><Relationship Id="rId3" Type="http://schemas.openxmlformats.org/officeDocument/2006/relationships/image" Target="../media/image26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6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2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seño personalizado">
  <p:cSld name="Diseño personalizado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  <p:pic>
        <p:nvPicPr>
          <p:cNvPr id="19" name="Google Shape;19;p2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-298"/>
            <a:ext cx="12192000" cy="68582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;p3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-8100"/>
            <a:ext cx="12191733" cy="6858149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3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Helvetica Neue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4" name="Google Shape;24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Diapositiva de título">
  <p:cSld name="1_Diapositiva de título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28;p3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177" y="-149"/>
            <a:ext cx="12192000" cy="6858298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31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Helvetica Neue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31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31" name="Google Shape;31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  <p:pic>
        <p:nvPicPr>
          <p:cNvPr id="34" name="Google Shape;34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7" y="-148"/>
            <a:ext cx="12191733" cy="68581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3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  <p:pic>
        <p:nvPicPr>
          <p:cNvPr id="41" name="Google Shape;41;p3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67" y="-148"/>
            <a:ext cx="12191733" cy="68581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3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Helvetica Neue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3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5" name="Google Shape;45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  <p:pic>
        <p:nvPicPr>
          <p:cNvPr id="48" name="Google Shape;48;p3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177" y="-149"/>
            <a:ext cx="12192000" cy="68582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3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" name="Google Shape;52;p3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" name="Google Shape;53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3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3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9" name="Google Shape;59;p3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0" name="Google Shape;60;p3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1" name="Google Shape;61;p3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2" name="Google Shape;62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o el título" type="titleOnly">
  <p:cSld name="TITLE_ONLY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Helvetica Neue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8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77" name="Google Shape;77;p38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8" name="Google Shape;78;p3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3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3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Helvetica Neue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9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84" name="Google Shape;84;p39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85" name="Google Shape;85;p3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3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3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4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40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1" name="Google Shape;91;p4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4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4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1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41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7" name="Google Shape;97;p4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4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4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Helvetica Neue"/>
              <a:buNone/>
              <a:defRPr b="0" i="0" sz="4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2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12" name="Google Shape;12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13" name="Google Shape;13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14" name="Google Shape;14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9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0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3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9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2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8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0.png"/><Relationship Id="rId4" Type="http://schemas.openxmlformats.org/officeDocument/2006/relationships/image" Target="../media/image14.png"/><Relationship Id="rId5" Type="http://schemas.openxmlformats.org/officeDocument/2006/relationships/image" Target="../media/image11.png"/><Relationship Id="rId6" Type="http://schemas.openxmlformats.org/officeDocument/2006/relationships/image" Target="../media/image16.png"/><Relationship Id="rId7" Type="http://schemas.openxmlformats.org/officeDocument/2006/relationships/image" Target="../media/image15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"/>
          <p:cNvSpPr txBox="1"/>
          <p:nvPr>
            <p:ph type="ctrTitle"/>
          </p:nvPr>
        </p:nvSpPr>
        <p:spPr>
          <a:xfrm>
            <a:off x="0" y="1655368"/>
            <a:ext cx="8560904" cy="354726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Montserrat ExtraBold"/>
              <a:buNone/>
            </a:pPr>
            <a:r>
              <a:rPr b="1" lang="es-CO" sz="48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POLÍTICA PÚBLICA DE RECONCILIACIÓN, </a:t>
            </a:r>
            <a:br>
              <a:rPr lang="es-CO" sz="48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</a:br>
            <a:r>
              <a:rPr b="1" lang="es-CO" sz="48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CONVIVENCIA Y NO ESTIGMATIZACIÓN</a:t>
            </a:r>
            <a:br>
              <a:rPr b="1" lang="es-CO" sz="48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</a:br>
            <a:br>
              <a:rPr b="1" lang="es-CO" sz="48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</a:br>
            <a:r>
              <a:rPr lang="es-CO" sz="48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Decreto 1444 de 2022</a:t>
            </a:r>
            <a:endParaRPr b="1" sz="48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9" name="Google Shape;109;p2"/>
          <p:cNvSpPr txBox="1"/>
          <p:nvPr/>
        </p:nvSpPr>
        <p:spPr>
          <a:xfrm>
            <a:off x="995680" y="5775022"/>
            <a:ext cx="7974923" cy="653215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761"/>
              </a:spcBef>
              <a:spcAft>
                <a:spcPts val="0"/>
              </a:spcAft>
              <a:buClr>
                <a:srgbClr val="D8E2F3"/>
              </a:buClr>
              <a:buSzPts val="2400"/>
              <a:buFont typeface="Arial"/>
              <a:buNone/>
            </a:pPr>
            <a:r>
              <a:rPr b="1" i="0" lang="es-CO" sz="2400" u="none" cap="none" strike="noStrike">
                <a:solidFill>
                  <a:srgbClr val="D8E2F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politicadereconciliacion@mininterior.gov.co</a:t>
            </a:r>
            <a:endParaRPr b="1" i="0" sz="2400" u="none" cap="none" strike="noStrike">
              <a:solidFill>
                <a:srgbClr val="D8E2F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3"/>
          <p:cNvSpPr txBox="1"/>
          <p:nvPr>
            <p:ph type="ctrTitle"/>
          </p:nvPr>
        </p:nvSpPr>
        <p:spPr>
          <a:xfrm>
            <a:off x="1254177" y="2235200"/>
            <a:ext cx="9144000" cy="158729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13C47"/>
              </a:buClr>
              <a:buSzPct val="100000"/>
              <a:buFont typeface="Helvetica Neue"/>
              <a:buNone/>
            </a:pPr>
            <a:r>
              <a:rPr lang="es-CO" sz="6700">
                <a:solidFill>
                  <a:srgbClr val="D13C4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1. DISEÑO Y EJECUCIÓN DE LA PPRCNE</a:t>
            </a:r>
            <a:br>
              <a:rPr lang="es-CO"/>
            </a:b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Un hombre con una flor en la cabeza&#10;&#10;Descripción generada automáticamente con confianza media" id="115" name="Google Shape;115;p3"/>
          <p:cNvPicPr preferRelativeResize="0"/>
          <p:nvPr/>
        </p:nvPicPr>
        <p:blipFill rotWithShape="1">
          <a:blip r:embed="rId3">
            <a:alphaModFix/>
          </a:blip>
          <a:srcRect b="43314" l="0" r="0" t="5112"/>
          <a:stretch/>
        </p:blipFill>
        <p:spPr>
          <a:xfrm>
            <a:off x="0" y="3185036"/>
            <a:ext cx="12192000" cy="33158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"/>
          <p:cNvSpPr txBox="1"/>
          <p:nvPr/>
        </p:nvSpPr>
        <p:spPr>
          <a:xfrm>
            <a:off x="274320" y="1270000"/>
            <a:ext cx="11643360" cy="53245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Noto Sans Symbols"/>
              <a:buChar char="⮚"/>
            </a:pPr>
            <a:r>
              <a:rPr b="1" i="1" lang="es-CO" sz="19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Acuerdo para la terminación del conflicto y la construcción de una paz estable y duradera: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CO" sz="1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Punto 2.2.4. Garantías para la reconciliación, la convivencia, la tolerancia y la no estigmatización, especialmente por razón de la acción política y social en el marco de la civilidad.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Noto Sans Symbols"/>
              <a:buChar char="⮚"/>
            </a:pPr>
            <a:r>
              <a:rPr b="1" i="1" lang="es-CO" sz="1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El documento CONPES 3931</a:t>
            </a:r>
            <a:r>
              <a:rPr lang="es-CO" sz="1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CO" sz="1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aprobado el 22 de junio de 2018, por medio del cual se reglamenta la “</a:t>
            </a:r>
            <a:r>
              <a:rPr i="1" lang="es-CO" sz="1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política nacional para la reincorporación social y económica de exintegrantes de las FARC-EP”</a:t>
            </a:r>
            <a:r>
              <a:rPr lang="es-CO" sz="1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señala que: </a:t>
            </a:r>
            <a:endParaRPr sz="18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 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i="1" lang="es-CO" sz="1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“</a:t>
            </a:r>
            <a:r>
              <a:rPr lang="es-CO" sz="16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 partir del 2020, el Ministerio del Interior socializará y liderará la implementación de la Política Pública de Convivencia, Reconciliación, Tolerancia, y No Estigmatización, que será diseñada con asesoría del Consejo Nacional de Paz, Reconciliación y Convivencia, donde se incluyan lineamientos pedagógicos que contribuyan a disminuir el riesgo de estigmatización e intolerancia entre las comunidades, exintegrantes de las FARC-EP y las instituciones”. </a:t>
            </a:r>
            <a:endParaRPr sz="16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 </a:t>
            </a:r>
            <a:endParaRPr sz="18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Noto Sans Symbols"/>
              <a:buChar char="⮚"/>
            </a:pPr>
            <a:r>
              <a:rPr b="1" i="1" lang="es-CO" sz="1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Plan Nacional de Desarrollo</a:t>
            </a:r>
            <a:r>
              <a:rPr b="1" i="1" lang="es-CO" sz="1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: </a:t>
            </a:r>
            <a:r>
              <a:rPr lang="es-CO" sz="1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2022 – 2026 “</a:t>
            </a:r>
            <a:r>
              <a:rPr lang="es-CO" sz="2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Colombia Potencia Mundial de la Vida</a:t>
            </a:r>
            <a:r>
              <a:rPr lang="es-CO" sz="1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”</a:t>
            </a:r>
            <a:endParaRPr sz="18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Plan Cuatrienal de Implementación del Acuerdo de Paz con las FARC – EP. B. Punto 2. Participación política: Apertura democrática para construir la paz. </a:t>
            </a:r>
            <a:r>
              <a:rPr i="1" lang="es-CO" sz="1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Transformación: Convergencia regional, </a:t>
            </a:r>
            <a:r>
              <a:rPr lang="es-CO" sz="1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Mecanismos democráticos de participación ciudadana: </a:t>
            </a:r>
            <a:r>
              <a:rPr i="1" lang="es-CO" sz="1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Implementación de la política de reconciliación, convivencia, tolerancia y no estigmatización. </a:t>
            </a:r>
            <a:endParaRPr sz="18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1" name="Google Shape;121;p4"/>
          <p:cNvSpPr/>
          <p:nvPr/>
        </p:nvSpPr>
        <p:spPr>
          <a:xfrm>
            <a:off x="3047432" y="349328"/>
            <a:ext cx="4989127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32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ANTECEDENTES 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5"/>
          <p:cNvSpPr txBox="1"/>
          <p:nvPr/>
        </p:nvSpPr>
        <p:spPr>
          <a:xfrm>
            <a:off x="-53140" y="5260105"/>
            <a:ext cx="4991753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2000">
                <a:solidFill>
                  <a:srgbClr val="1E4E7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Consejo Nacional de Paz, Reconciliación y Convivencia. </a:t>
            </a:r>
            <a:endParaRPr b="1" sz="20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5"/>
          <p:cNvSpPr/>
          <p:nvPr/>
        </p:nvSpPr>
        <p:spPr>
          <a:xfrm>
            <a:off x="2812272" y="1253568"/>
            <a:ext cx="590899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s-CO" sz="280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DOCUMENTO DE LINEAMIENTOS</a:t>
            </a:r>
            <a:endParaRPr i="1" sz="2800">
              <a:solidFill>
                <a:schemeClr val="dk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8" name="Google Shape;128;p5"/>
          <p:cNvSpPr/>
          <p:nvPr/>
        </p:nvSpPr>
        <p:spPr>
          <a:xfrm>
            <a:off x="187517" y="2307730"/>
            <a:ext cx="11793693" cy="30469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i="1" lang="es-CO" sz="2400">
                <a:solidFill>
                  <a:srgbClr val="1E4E7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 partir del resultado de diálogo en encuentros ciudadanos a nivel nacional, regional y departamental, en el que participaron 1.777 actores territoriales y nacionales, comunidades organizadas, autoridades locales y departamentales, funcionarios públicos del nivel nacional, cooperación internacional, entre otros el Consejo Nacional de Paz, Reconciliación y Convivencia presentó una propuesta de lineamientos y recomendaciones para la Política Pública de Reconciliación, Convivencia y No Estigmatización, el cual contiene enfoques, principios que pueden orientarla, ejes temáticos, líneas estratégicas y acciones a desarrollar</a:t>
            </a:r>
            <a:endParaRPr i="1" sz="2400">
              <a:solidFill>
                <a:srgbClr val="1E4E7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6"/>
          <p:cNvSpPr txBox="1"/>
          <p:nvPr>
            <p:ph type="ctrTitle"/>
          </p:nvPr>
        </p:nvSpPr>
        <p:spPr>
          <a:xfrm>
            <a:off x="4804890" y="529881"/>
            <a:ext cx="5583294" cy="59438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13C47"/>
              </a:buClr>
              <a:buSzPct val="100000"/>
              <a:buFont typeface="Helvetica Neue"/>
              <a:buNone/>
            </a:pPr>
            <a:r>
              <a:rPr lang="es-CO">
                <a:solidFill>
                  <a:srgbClr val="D13C47"/>
                </a:solidFill>
              </a:rPr>
              <a:t>2. OBJETIVO</a:t>
            </a:r>
            <a:endParaRPr/>
          </a:p>
        </p:txBody>
      </p:sp>
      <p:sp>
        <p:nvSpPr>
          <p:cNvPr id="134" name="Google Shape;134;p6"/>
          <p:cNvSpPr txBox="1"/>
          <p:nvPr>
            <p:ph idx="1" type="subTitle"/>
          </p:nvPr>
        </p:nvSpPr>
        <p:spPr>
          <a:xfrm>
            <a:off x="4562764" y="1533235"/>
            <a:ext cx="7269019" cy="40360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b="1" lang="es-CO" sz="2400">
                <a:latin typeface="Helvetica Neue"/>
                <a:ea typeface="Helvetica Neue"/>
                <a:cs typeface="Helvetica Neue"/>
                <a:sym typeface="Helvetica Neue"/>
              </a:rPr>
              <a:t>Objetivo:</a:t>
            </a:r>
            <a:r>
              <a:rPr lang="es-CO" sz="240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b="1" lang="es-CO" sz="2400">
                <a:solidFill>
                  <a:srgbClr val="FF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adoptar</a:t>
            </a:r>
            <a:r>
              <a:rPr lang="es-CO" sz="2400">
                <a:latin typeface="Helvetica Neue"/>
                <a:ea typeface="Helvetica Neue"/>
                <a:cs typeface="Helvetica Neue"/>
                <a:sym typeface="Helvetica Neue"/>
              </a:rPr>
              <a:t> la política pública de reconciliación, convivencia y no estigmatización en el marco de Implementación del Acuerdo Final.</a:t>
            </a:r>
            <a:endParaRPr/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b="1" lang="es-CO" sz="2400">
                <a:latin typeface="Helvetica Neue"/>
                <a:ea typeface="Helvetica Neue"/>
                <a:cs typeface="Helvetica Neue"/>
                <a:sym typeface="Helvetica Neue"/>
              </a:rPr>
              <a:t>Objetivo de la PPRCNE: </a:t>
            </a:r>
            <a:r>
              <a:rPr lang="es-CO" sz="2400">
                <a:latin typeface="Helvetica Neue"/>
                <a:ea typeface="Helvetica Neue"/>
                <a:cs typeface="Helvetica Neue"/>
                <a:sym typeface="Helvetica Neue"/>
              </a:rPr>
              <a:t>Brindar las herramientas para la reconciliación nacional, la convivencia y la no estigmatización promoviendo un lenguaje y comportamiento de respeto y dignidad entre sus </a:t>
            </a:r>
            <a:r>
              <a:rPr lang="es-CO" sz="2400" u="sng">
                <a:latin typeface="Helvetica Neue"/>
                <a:ea typeface="Helvetica Neue"/>
                <a:cs typeface="Helvetica Neue"/>
                <a:sym typeface="Helvetica Neue"/>
              </a:rPr>
              <a:t>habitantes</a:t>
            </a:r>
            <a:r>
              <a:rPr lang="es-CO" sz="2400">
                <a:latin typeface="Helvetica Neue"/>
                <a:ea typeface="Helvetica Neue"/>
                <a:cs typeface="Helvetica Neue"/>
                <a:sym typeface="Helvetica Neue"/>
              </a:rPr>
              <a:t>, </a:t>
            </a:r>
            <a:r>
              <a:rPr lang="es-CO" sz="2400" u="sng">
                <a:latin typeface="Helvetica Neue"/>
                <a:ea typeface="Helvetica Neue"/>
                <a:cs typeface="Helvetica Neue"/>
                <a:sym typeface="Helvetica Neue"/>
              </a:rPr>
              <a:t>funcionarios públicos </a:t>
            </a:r>
            <a:r>
              <a:rPr lang="es-CO" sz="2400">
                <a:latin typeface="Helvetica Neue"/>
                <a:ea typeface="Helvetica Neue"/>
                <a:cs typeface="Helvetica Neue"/>
                <a:sym typeface="Helvetica Neue"/>
              </a:rPr>
              <a:t>y sus </a:t>
            </a:r>
            <a:r>
              <a:rPr lang="es-CO" sz="2400" u="sng">
                <a:latin typeface="Helvetica Neue"/>
                <a:ea typeface="Helvetica Neue"/>
                <a:cs typeface="Helvetica Neue"/>
                <a:sym typeface="Helvetica Neue"/>
              </a:rPr>
              <a:t>instituciones</a:t>
            </a:r>
            <a:r>
              <a:rPr lang="es-CO" sz="2400">
                <a:latin typeface="Helvetica Neue"/>
                <a:ea typeface="Helvetica Neue"/>
                <a:cs typeface="Helvetica Neue"/>
                <a:sym typeface="Helvetica Neue"/>
              </a:rPr>
              <a:t> en el ejercicio de los derechos y deberes consagrados constitucionalmente. 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Una persona sonriendo&#10;&#10;Descripción generada automáticamente" id="135" name="Google Shape;135;p6"/>
          <p:cNvPicPr preferRelativeResize="0"/>
          <p:nvPr/>
        </p:nvPicPr>
        <p:blipFill rotWithShape="1">
          <a:blip r:embed="rId3">
            <a:alphaModFix/>
          </a:blip>
          <a:srcRect b="11335" l="30970" r="25142" t="16576"/>
          <a:stretch/>
        </p:blipFill>
        <p:spPr>
          <a:xfrm>
            <a:off x="1185192" y="1533235"/>
            <a:ext cx="3092067" cy="4036046"/>
          </a:xfrm>
          <a:prstGeom prst="roundRect">
            <a:avLst>
              <a:gd fmla="val 0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7"/>
          <p:cNvSpPr txBox="1"/>
          <p:nvPr>
            <p:ph type="ctrTitle"/>
          </p:nvPr>
        </p:nvSpPr>
        <p:spPr>
          <a:xfrm>
            <a:off x="1518170" y="-467360"/>
            <a:ext cx="9358859" cy="1655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13C47"/>
              </a:buClr>
              <a:buSzPts val="4400"/>
              <a:buFont typeface="Helvetica Neue"/>
              <a:buNone/>
            </a:pPr>
            <a:r>
              <a:rPr lang="es-CO" sz="4400">
                <a:solidFill>
                  <a:srgbClr val="D13C4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4. ¿A QUIÉN ESTÁ DIRIGIDA?</a:t>
            </a:r>
            <a:endParaRPr/>
          </a:p>
        </p:txBody>
      </p:sp>
      <p:grpSp>
        <p:nvGrpSpPr>
          <p:cNvPr id="141" name="Google Shape;141;p7"/>
          <p:cNvGrpSpPr/>
          <p:nvPr/>
        </p:nvGrpSpPr>
        <p:grpSpPr>
          <a:xfrm>
            <a:off x="1631568" y="1302002"/>
            <a:ext cx="8654543" cy="5434247"/>
            <a:chOff x="818768" y="1522"/>
            <a:chExt cx="8654543" cy="5434247"/>
          </a:xfrm>
        </p:grpSpPr>
        <p:sp>
          <p:nvSpPr>
            <p:cNvPr id="142" name="Google Shape;142;p7"/>
            <p:cNvSpPr/>
            <p:nvPr/>
          </p:nvSpPr>
          <p:spPr>
            <a:xfrm>
              <a:off x="818768" y="1522"/>
              <a:ext cx="2012684" cy="1207610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rgbClr val="E6AD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7"/>
            <p:cNvSpPr txBox="1"/>
            <p:nvPr/>
          </p:nvSpPr>
          <p:spPr>
            <a:xfrm>
              <a:off x="818768" y="1522"/>
              <a:ext cx="2012684" cy="12076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Helvetica Neue"/>
                <a:buNone/>
              </a:pPr>
              <a:r>
                <a:rPr b="0" i="0" lang="es-CO" sz="1600">
                  <a:solidFill>
                    <a:schemeClr val="lt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Niños Y Niñas, Adolescentes, Jóvenes, </a:t>
              </a:r>
              <a:endParaRPr sz="16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4" name="Google Shape;144;p7"/>
            <p:cNvSpPr/>
            <p:nvPr/>
          </p:nvSpPr>
          <p:spPr>
            <a:xfrm>
              <a:off x="3032721" y="1522"/>
              <a:ext cx="2012684" cy="1207610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rgbClr val="E6AD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7"/>
            <p:cNvSpPr txBox="1"/>
            <p:nvPr/>
          </p:nvSpPr>
          <p:spPr>
            <a:xfrm>
              <a:off x="3032721" y="1522"/>
              <a:ext cx="2012684" cy="12076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Helvetica Neue"/>
                <a:buNone/>
              </a:pPr>
              <a:r>
                <a:rPr b="0" i="0" lang="es-CO" sz="1600">
                  <a:solidFill>
                    <a:schemeClr val="lt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Mujeres, </a:t>
              </a:r>
              <a:endParaRPr sz="16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6" name="Google Shape;146;p7"/>
            <p:cNvSpPr/>
            <p:nvPr/>
          </p:nvSpPr>
          <p:spPr>
            <a:xfrm>
              <a:off x="5246674" y="1522"/>
              <a:ext cx="2012684" cy="1207610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rgbClr val="E6AD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7"/>
            <p:cNvSpPr txBox="1"/>
            <p:nvPr/>
          </p:nvSpPr>
          <p:spPr>
            <a:xfrm>
              <a:off x="5246674" y="1522"/>
              <a:ext cx="2012684" cy="12076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Helvetica Neue"/>
                <a:buNone/>
              </a:pPr>
              <a:r>
                <a:rPr b="0" i="0" lang="es-CO" sz="1600">
                  <a:solidFill>
                    <a:schemeClr val="lt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Población OSIGD/LGBTIQ+, </a:t>
              </a:r>
              <a:endParaRPr sz="16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8" name="Google Shape;148;p7"/>
            <p:cNvSpPr/>
            <p:nvPr/>
          </p:nvSpPr>
          <p:spPr>
            <a:xfrm>
              <a:off x="7460627" y="1522"/>
              <a:ext cx="2012684" cy="1207610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rgbClr val="E6AD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7"/>
            <p:cNvSpPr txBox="1"/>
            <p:nvPr/>
          </p:nvSpPr>
          <p:spPr>
            <a:xfrm>
              <a:off x="7460627" y="1522"/>
              <a:ext cx="2012684" cy="12076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Helvetica Neue"/>
                <a:buNone/>
              </a:pPr>
              <a:r>
                <a:rPr b="0" i="0" lang="es-CO" sz="1600">
                  <a:solidFill>
                    <a:schemeClr val="lt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Comunidades Negras, Afrocolombianas, Raizales Y Palenqueras, </a:t>
              </a:r>
              <a:endParaRPr sz="16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0" name="Google Shape;150;p7"/>
            <p:cNvSpPr/>
            <p:nvPr/>
          </p:nvSpPr>
          <p:spPr>
            <a:xfrm>
              <a:off x="818768" y="1410401"/>
              <a:ext cx="2012684" cy="1207610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rgbClr val="E6AD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7"/>
            <p:cNvSpPr txBox="1"/>
            <p:nvPr/>
          </p:nvSpPr>
          <p:spPr>
            <a:xfrm>
              <a:off x="818768" y="1410401"/>
              <a:ext cx="2012684" cy="12076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Helvetica Neue"/>
                <a:buNone/>
              </a:pPr>
              <a:r>
                <a:rPr b="0" i="0" lang="es-CO" sz="1600">
                  <a:solidFill>
                    <a:schemeClr val="lt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Comunidades Indígenas, </a:t>
              </a:r>
              <a:endParaRPr sz="16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2" name="Google Shape;152;p7"/>
            <p:cNvSpPr/>
            <p:nvPr/>
          </p:nvSpPr>
          <p:spPr>
            <a:xfrm>
              <a:off x="3032721" y="1410401"/>
              <a:ext cx="2012684" cy="1207610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rgbClr val="E6AD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7"/>
            <p:cNvSpPr txBox="1"/>
            <p:nvPr/>
          </p:nvSpPr>
          <p:spPr>
            <a:xfrm>
              <a:off x="3032721" y="1410401"/>
              <a:ext cx="2012684" cy="12076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Helvetica Neue"/>
                <a:buNone/>
              </a:pPr>
              <a:r>
                <a:rPr b="0" i="0" lang="es-CO" sz="1600">
                  <a:solidFill>
                    <a:schemeClr val="lt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Rrom</a:t>
              </a:r>
              <a:endParaRPr sz="16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4" name="Google Shape;154;p7"/>
            <p:cNvSpPr/>
            <p:nvPr/>
          </p:nvSpPr>
          <p:spPr>
            <a:xfrm>
              <a:off x="5246674" y="1410401"/>
              <a:ext cx="2012684" cy="1207610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rgbClr val="E6AD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7"/>
            <p:cNvSpPr txBox="1"/>
            <p:nvPr/>
          </p:nvSpPr>
          <p:spPr>
            <a:xfrm>
              <a:off x="5246674" y="1410401"/>
              <a:ext cx="2012684" cy="12076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Helvetica Neue"/>
                <a:buNone/>
              </a:pPr>
              <a:r>
                <a:rPr b="0" i="0" lang="es-CO" sz="1600">
                  <a:solidFill>
                    <a:schemeClr val="lt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Comunidades Campesinas, </a:t>
              </a:r>
              <a:endParaRPr sz="16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6" name="Google Shape;156;p7"/>
            <p:cNvSpPr/>
            <p:nvPr/>
          </p:nvSpPr>
          <p:spPr>
            <a:xfrm>
              <a:off x="7460627" y="1410401"/>
              <a:ext cx="2012684" cy="1207610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rgbClr val="E6AD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7"/>
            <p:cNvSpPr txBox="1"/>
            <p:nvPr/>
          </p:nvSpPr>
          <p:spPr>
            <a:xfrm>
              <a:off x="7460627" y="1410401"/>
              <a:ext cx="2012684" cy="12076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Helvetica Neue"/>
                <a:buNone/>
              </a:pPr>
              <a:r>
                <a:rPr b="0" i="0" lang="es-CO" sz="1600">
                  <a:solidFill>
                    <a:schemeClr val="lt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Líderes Y Lideresas Sociales, Defensores Y Defensoras De Derechos Humanos, </a:t>
              </a:r>
              <a:endParaRPr sz="16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8" name="Google Shape;158;p7"/>
            <p:cNvSpPr/>
            <p:nvPr/>
          </p:nvSpPr>
          <p:spPr>
            <a:xfrm>
              <a:off x="818768" y="2819280"/>
              <a:ext cx="2012684" cy="1207610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rgbClr val="E6AD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" name="Google Shape;159;p7"/>
            <p:cNvSpPr txBox="1"/>
            <p:nvPr/>
          </p:nvSpPr>
          <p:spPr>
            <a:xfrm>
              <a:off x="818768" y="2819280"/>
              <a:ext cx="2012684" cy="12076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Helvetica Neue"/>
                <a:buNone/>
              </a:pPr>
              <a:r>
                <a:rPr b="0" i="0" lang="es-CO" sz="1600">
                  <a:solidFill>
                    <a:schemeClr val="lt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Víctimas, </a:t>
              </a:r>
              <a:endParaRPr sz="16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0" name="Google Shape;160;p7"/>
            <p:cNvSpPr/>
            <p:nvPr/>
          </p:nvSpPr>
          <p:spPr>
            <a:xfrm>
              <a:off x="3032721" y="2819280"/>
              <a:ext cx="2012684" cy="1207610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rgbClr val="E6AD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" name="Google Shape;161;p7"/>
            <p:cNvSpPr txBox="1"/>
            <p:nvPr/>
          </p:nvSpPr>
          <p:spPr>
            <a:xfrm>
              <a:off x="3032721" y="2819280"/>
              <a:ext cx="2012684" cy="12076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Helvetica Neue"/>
                <a:buNone/>
              </a:pPr>
              <a:r>
                <a:rPr b="0" i="0" lang="es-CO" sz="1600">
                  <a:solidFill>
                    <a:schemeClr val="lt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Población En Proceso De Reintegración O Reincorporación, </a:t>
              </a:r>
              <a:endParaRPr sz="16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2" name="Google Shape;162;p7"/>
            <p:cNvSpPr/>
            <p:nvPr/>
          </p:nvSpPr>
          <p:spPr>
            <a:xfrm>
              <a:off x="5246674" y="2819280"/>
              <a:ext cx="2012684" cy="1207610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rgbClr val="E6AD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" name="Google Shape;163;p7"/>
            <p:cNvSpPr txBox="1"/>
            <p:nvPr/>
          </p:nvSpPr>
          <p:spPr>
            <a:xfrm>
              <a:off x="5246674" y="2819280"/>
              <a:ext cx="2012684" cy="12076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Helvetica Neue"/>
                <a:buNone/>
              </a:pPr>
              <a:r>
                <a:rPr b="0" i="0" lang="es-CO" sz="1600">
                  <a:solidFill>
                    <a:schemeClr val="lt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Adultos Mayores, </a:t>
              </a:r>
              <a:endParaRPr sz="16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4" name="Google Shape;164;p7"/>
            <p:cNvSpPr/>
            <p:nvPr/>
          </p:nvSpPr>
          <p:spPr>
            <a:xfrm>
              <a:off x="7460627" y="2819280"/>
              <a:ext cx="2012684" cy="1207610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rgbClr val="E6AD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" name="Google Shape;165;p7"/>
            <p:cNvSpPr txBox="1"/>
            <p:nvPr/>
          </p:nvSpPr>
          <p:spPr>
            <a:xfrm>
              <a:off x="7460627" y="2819280"/>
              <a:ext cx="2012684" cy="12076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Helvetica Neue"/>
                <a:buNone/>
              </a:pPr>
              <a:r>
                <a:rPr b="0" i="0" lang="es-CO" sz="1600">
                  <a:solidFill>
                    <a:schemeClr val="lt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Personas En Condición De Discapacidad, </a:t>
              </a:r>
              <a:endParaRPr sz="16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6" name="Google Shape;166;p7"/>
            <p:cNvSpPr/>
            <p:nvPr/>
          </p:nvSpPr>
          <p:spPr>
            <a:xfrm>
              <a:off x="1925744" y="4228159"/>
              <a:ext cx="2012684" cy="1207610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rgbClr val="E6AD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7"/>
            <p:cNvSpPr txBox="1"/>
            <p:nvPr/>
          </p:nvSpPr>
          <p:spPr>
            <a:xfrm>
              <a:off x="1925744" y="4228159"/>
              <a:ext cx="2012684" cy="12076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Helvetica Neue"/>
                <a:buNone/>
              </a:pPr>
              <a:r>
                <a:rPr b="0" i="0" lang="es-CO" sz="1600">
                  <a:solidFill>
                    <a:schemeClr val="lt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Minorías Políticas, </a:t>
              </a:r>
              <a:endParaRPr sz="16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8" name="Google Shape;168;p7"/>
            <p:cNvSpPr/>
            <p:nvPr/>
          </p:nvSpPr>
          <p:spPr>
            <a:xfrm>
              <a:off x="4139697" y="4228159"/>
              <a:ext cx="2012684" cy="1207610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rgbClr val="E6AD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" name="Google Shape;169;p7"/>
            <p:cNvSpPr txBox="1"/>
            <p:nvPr/>
          </p:nvSpPr>
          <p:spPr>
            <a:xfrm>
              <a:off x="4139697" y="4228159"/>
              <a:ext cx="2012684" cy="12076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Helvetica Neue"/>
                <a:buNone/>
              </a:pPr>
              <a:r>
                <a:rPr b="0" i="0" lang="es-CO" sz="1600">
                  <a:solidFill>
                    <a:schemeClr val="lt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Minorías Religiosas</a:t>
              </a:r>
              <a:endParaRPr sz="16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0" name="Google Shape;170;p7"/>
            <p:cNvSpPr/>
            <p:nvPr/>
          </p:nvSpPr>
          <p:spPr>
            <a:xfrm>
              <a:off x="6353650" y="4228159"/>
              <a:ext cx="2012684" cy="1207610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rgbClr val="E6AD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" name="Google Shape;171;p7"/>
            <p:cNvSpPr txBox="1"/>
            <p:nvPr/>
          </p:nvSpPr>
          <p:spPr>
            <a:xfrm>
              <a:off x="6353650" y="4228159"/>
              <a:ext cx="2012684" cy="12076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Helvetica Neue"/>
                <a:buNone/>
              </a:pPr>
              <a:r>
                <a:rPr b="0" i="0" lang="es-CO" sz="1600">
                  <a:solidFill>
                    <a:schemeClr val="lt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Población en situación de movilidad humana transfronteriza o población migrante</a:t>
              </a:r>
              <a:endParaRPr sz="16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8"/>
          <p:cNvSpPr txBox="1"/>
          <p:nvPr>
            <p:ph type="ctrTitle"/>
          </p:nvPr>
        </p:nvSpPr>
        <p:spPr>
          <a:xfrm>
            <a:off x="2583305" y="-14851"/>
            <a:ext cx="6720589" cy="13060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13C47"/>
              </a:buClr>
              <a:buSzPct val="100000"/>
              <a:buFont typeface="Helvetica Neue"/>
              <a:buNone/>
            </a:pPr>
            <a:r>
              <a:rPr lang="es-CO" sz="5400">
                <a:solidFill>
                  <a:srgbClr val="D13C4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5. EJES TEMÁTICOS</a:t>
            </a:r>
            <a:endParaRPr/>
          </a:p>
        </p:txBody>
      </p:sp>
      <p:grpSp>
        <p:nvGrpSpPr>
          <p:cNvPr id="177" name="Google Shape;177;p8"/>
          <p:cNvGrpSpPr/>
          <p:nvPr/>
        </p:nvGrpSpPr>
        <p:grpSpPr>
          <a:xfrm>
            <a:off x="4025307" y="1703591"/>
            <a:ext cx="4052965" cy="4473385"/>
            <a:chOff x="2361399" y="129625"/>
            <a:chExt cx="4052965" cy="4473385"/>
          </a:xfrm>
        </p:grpSpPr>
        <p:sp>
          <p:nvSpPr>
            <p:cNvPr id="178" name="Google Shape;178;p8"/>
            <p:cNvSpPr/>
            <p:nvPr/>
          </p:nvSpPr>
          <p:spPr>
            <a:xfrm>
              <a:off x="2466603" y="188173"/>
              <a:ext cx="3734518" cy="1296949"/>
            </a:xfrm>
            <a:prstGeom prst="ellipse">
              <a:avLst/>
            </a:prstGeom>
            <a:solidFill>
              <a:srgbClr val="BFC8E3">
                <a:alpha val="4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" name="Google Shape;179;p8"/>
            <p:cNvSpPr/>
            <p:nvPr/>
          </p:nvSpPr>
          <p:spPr>
            <a:xfrm>
              <a:off x="3977780" y="3363961"/>
              <a:ext cx="723743" cy="463196"/>
            </a:xfrm>
            <a:prstGeom prst="downArrow">
              <a:avLst>
                <a:gd fmla="val 50000" name="adj1"/>
                <a:gd fmla="val 50000" name="adj2"/>
              </a:avLst>
            </a:prstGeom>
            <a:solidFill>
              <a:srgbClr val="ABBADE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" name="Google Shape;180;p8"/>
            <p:cNvSpPr/>
            <p:nvPr/>
          </p:nvSpPr>
          <p:spPr>
            <a:xfrm>
              <a:off x="2602667" y="3734518"/>
              <a:ext cx="3473970" cy="86849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" name="Google Shape;181;p8"/>
            <p:cNvSpPr txBox="1"/>
            <p:nvPr/>
          </p:nvSpPr>
          <p:spPr>
            <a:xfrm>
              <a:off x="2602667" y="3734518"/>
              <a:ext cx="3473970" cy="86849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20450" lIns="220450" spcFirstLastPara="1" rIns="220450" wrap="square" tIns="2204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100"/>
                <a:buFont typeface="Helvetica Neue"/>
                <a:buNone/>
              </a:pPr>
              <a:r>
                <a:rPr lang="es-CO" sz="3100">
                  <a:solidFill>
                    <a:schemeClr val="dk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PPRCNE</a:t>
              </a:r>
              <a:endParaRPr/>
            </a:p>
          </p:txBody>
        </p:sp>
        <p:sp>
          <p:nvSpPr>
            <p:cNvPr id="182" name="Google Shape;182;p8"/>
            <p:cNvSpPr/>
            <p:nvPr/>
          </p:nvSpPr>
          <p:spPr>
            <a:xfrm>
              <a:off x="3824346" y="1585288"/>
              <a:ext cx="1302739" cy="1302739"/>
            </a:xfrm>
            <a:prstGeom prst="ellipse">
              <a:avLst/>
            </a:prstGeom>
            <a:solidFill>
              <a:srgbClr val="D13C47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" name="Google Shape;183;p8"/>
            <p:cNvSpPr txBox="1"/>
            <p:nvPr/>
          </p:nvSpPr>
          <p:spPr>
            <a:xfrm>
              <a:off x="4015128" y="1776070"/>
              <a:ext cx="921175" cy="9211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12700" spcFirstLastPara="1" rIns="12700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000"/>
                <a:buFont typeface="Helvetica Neue"/>
                <a:buNone/>
              </a:pPr>
              <a:r>
                <a:rPr lang="es-CO" sz="1000">
                  <a:solidFill>
                    <a:schemeClr val="lt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No Estigmatización</a:t>
              </a:r>
              <a:endParaRPr/>
            </a:p>
          </p:txBody>
        </p:sp>
        <p:sp>
          <p:nvSpPr>
            <p:cNvPr id="184" name="Google Shape;184;p8"/>
            <p:cNvSpPr/>
            <p:nvPr/>
          </p:nvSpPr>
          <p:spPr>
            <a:xfrm>
              <a:off x="2892164" y="607944"/>
              <a:ext cx="1302739" cy="1302739"/>
            </a:xfrm>
            <a:prstGeom prst="ellipse">
              <a:avLst/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8"/>
            <p:cNvSpPr txBox="1"/>
            <p:nvPr/>
          </p:nvSpPr>
          <p:spPr>
            <a:xfrm>
              <a:off x="3082946" y="798726"/>
              <a:ext cx="921175" cy="9211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12700" spcFirstLastPara="1" rIns="12700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000"/>
                <a:buFont typeface="Helvetica Neue"/>
                <a:buNone/>
              </a:pPr>
              <a:r>
                <a:rPr lang="es-CO" sz="1000">
                  <a:solidFill>
                    <a:schemeClr val="lt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Reconciliación</a:t>
              </a:r>
              <a:endParaRPr/>
            </a:p>
          </p:txBody>
        </p:sp>
        <p:sp>
          <p:nvSpPr>
            <p:cNvPr id="186" name="Google Shape;186;p8"/>
            <p:cNvSpPr/>
            <p:nvPr/>
          </p:nvSpPr>
          <p:spPr>
            <a:xfrm>
              <a:off x="4223853" y="292971"/>
              <a:ext cx="1302739" cy="1302739"/>
            </a:xfrm>
            <a:prstGeom prst="ellipse">
              <a:avLst/>
            </a:prstGeom>
            <a:solidFill>
              <a:srgbClr val="FFC000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" name="Google Shape;187;p8"/>
            <p:cNvSpPr txBox="1"/>
            <p:nvPr/>
          </p:nvSpPr>
          <p:spPr>
            <a:xfrm>
              <a:off x="4414635" y="483753"/>
              <a:ext cx="921175" cy="9211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12700" spcFirstLastPara="1" rIns="12700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000"/>
                <a:buFont typeface="Helvetica Neue"/>
                <a:buNone/>
              </a:pPr>
              <a:r>
                <a:rPr lang="es-CO" sz="1000">
                  <a:solidFill>
                    <a:schemeClr val="lt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Convivencia</a:t>
              </a:r>
              <a:endParaRPr/>
            </a:p>
          </p:txBody>
        </p:sp>
        <p:sp>
          <p:nvSpPr>
            <p:cNvPr id="188" name="Google Shape;188;p8"/>
            <p:cNvSpPr/>
            <p:nvPr/>
          </p:nvSpPr>
          <p:spPr>
            <a:xfrm>
              <a:off x="2361399" y="129625"/>
              <a:ext cx="4052965" cy="3242372"/>
            </a:xfrm>
            <a:custGeom>
              <a:rect b="b" l="l" r="r" t="t"/>
              <a:pathLst>
                <a:path extrusionOk="0" h="120000" w="120000">
                  <a:moveTo>
                    <a:pt x="584" y="34175"/>
                  </a:moveTo>
                  <a:lnTo>
                    <a:pt x="584" y="34175"/>
                  </a:lnTo>
                  <a:cubicBezTo>
                    <a:pt x="-2679" y="22567"/>
                    <a:pt x="7879" y="11072"/>
                    <a:pt x="27615" y="4745"/>
                  </a:cubicBezTo>
                  <a:cubicBezTo>
                    <a:pt x="47351" y="-1582"/>
                    <a:pt x="72649" y="-1582"/>
                    <a:pt x="92385" y="4745"/>
                  </a:cubicBezTo>
                  <a:cubicBezTo>
                    <a:pt x="112121" y="11072"/>
                    <a:pt x="122679" y="22567"/>
                    <a:pt x="119416" y="34175"/>
                  </a:cubicBezTo>
                  <a:lnTo>
                    <a:pt x="74854" y="113544"/>
                  </a:lnTo>
                  <a:cubicBezTo>
                    <a:pt x="73813" y="117246"/>
                    <a:pt x="67478" y="120000"/>
                    <a:pt x="60000" y="120000"/>
                  </a:cubicBezTo>
                  <a:cubicBezTo>
                    <a:pt x="52522" y="120000"/>
                    <a:pt x="46187" y="117246"/>
                    <a:pt x="45146" y="113544"/>
                  </a:cubicBezTo>
                  <a:close/>
                  <a:moveTo>
                    <a:pt x="4800" y="30000"/>
                  </a:moveTo>
                  <a:lnTo>
                    <a:pt x="4800" y="30000"/>
                  </a:lnTo>
                  <a:cubicBezTo>
                    <a:pt x="4800" y="43255"/>
                    <a:pt x="29514" y="54000"/>
                    <a:pt x="60000" y="54000"/>
                  </a:cubicBezTo>
                  <a:cubicBezTo>
                    <a:pt x="90486" y="54000"/>
                    <a:pt x="115200" y="43255"/>
                    <a:pt x="115200" y="30000"/>
                  </a:cubicBezTo>
                  <a:cubicBezTo>
                    <a:pt x="115200" y="16745"/>
                    <a:pt x="90486" y="6000"/>
                    <a:pt x="60000" y="6000"/>
                  </a:cubicBezTo>
                  <a:cubicBezTo>
                    <a:pt x="29514" y="6000"/>
                    <a:pt x="4800" y="16745"/>
                    <a:pt x="4800" y="30000"/>
                  </a:cubicBezTo>
                  <a:close/>
                </a:path>
              </a:pathLst>
            </a:custGeom>
            <a:solidFill>
              <a:schemeClr val="lt1">
                <a:alpha val="40000"/>
              </a:schemeClr>
            </a:solidFill>
            <a:ln cap="flat" cmpd="sng" w="9525">
              <a:solidFill>
                <a:srgbClr val="4372C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9"/>
          <p:cNvSpPr txBox="1"/>
          <p:nvPr>
            <p:ph type="ctrTitle"/>
          </p:nvPr>
        </p:nvSpPr>
        <p:spPr>
          <a:xfrm>
            <a:off x="538964" y="412720"/>
            <a:ext cx="5131634" cy="13801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13C47"/>
              </a:buClr>
              <a:buSzPct val="100000"/>
              <a:buFont typeface="Helvetica Neue"/>
              <a:buNone/>
            </a:pPr>
            <a:r>
              <a:rPr lang="es-CO" sz="4900">
                <a:solidFill>
                  <a:srgbClr val="D13C4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RECONCILIACIÓN</a:t>
            </a:r>
            <a:endParaRPr/>
          </a:p>
        </p:txBody>
      </p:sp>
      <p:sp>
        <p:nvSpPr>
          <p:cNvPr id="194" name="Google Shape;194;p9"/>
          <p:cNvSpPr txBox="1"/>
          <p:nvPr>
            <p:ph idx="1" type="subTitle"/>
          </p:nvPr>
        </p:nvSpPr>
        <p:spPr>
          <a:xfrm>
            <a:off x="364763" y="1903751"/>
            <a:ext cx="5511382" cy="49542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0000"/>
              <a:buNone/>
            </a:pPr>
            <a:r>
              <a:rPr lang="es-CO">
                <a:latin typeface="Poppins"/>
                <a:ea typeface="Poppins"/>
                <a:cs typeface="Poppins"/>
                <a:sym typeface="Poppins"/>
              </a:rPr>
              <a:t>Consiste en </a:t>
            </a:r>
            <a:r>
              <a:rPr b="1" lang="es-CO">
                <a:latin typeface="Poppins"/>
                <a:ea typeface="Poppins"/>
                <a:cs typeface="Poppins"/>
                <a:sym typeface="Poppins"/>
              </a:rPr>
              <a:t>satisfacer los derechos </a:t>
            </a:r>
            <a:r>
              <a:rPr lang="es-CO">
                <a:latin typeface="Poppins"/>
                <a:ea typeface="Poppins"/>
                <a:cs typeface="Poppins"/>
                <a:sym typeface="Poppins"/>
              </a:rPr>
              <a:t>de toda la población en torno a la </a:t>
            </a:r>
            <a:r>
              <a:rPr b="1" lang="es-CO">
                <a:latin typeface="Poppins"/>
                <a:ea typeface="Poppins"/>
                <a:cs typeface="Poppins"/>
                <a:sym typeface="Poppins"/>
              </a:rPr>
              <a:t>construcción de confianza </a:t>
            </a:r>
            <a:r>
              <a:rPr lang="es-CO">
                <a:latin typeface="Poppins"/>
                <a:ea typeface="Poppins"/>
                <a:cs typeface="Poppins"/>
                <a:sym typeface="Poppins"/>
              </a:rPr>
              <a:t>y en general al reconocimiento de espacios que </a:t>
            </a:r>
            <a:r>
              <a:rPr b="1" lang="es-CO">
                <a:latin typeface="Poppins"/>
                <a:ea typeface="Poppins"/>
                <a:cs typeface="Poppins"/>
                <a:sym typeface="Poppins"/>
              </a:rPr>
              <a:t>fortalezcan el respeto</a:t>
            </a:r>
            <a:r>
              <a:rPr lang="es-CO">
                <a:latin typeface="Poppins"/>
                <a:ea typeface="Poppins"/>
                <a:cs typeface="Poppins"/>
                <a:sym typeface="Poppins"/>
              </a:rPr>
              <a:t>, y el </a:t>
            </a:r>
            <a:r>
              <a:rPr b="1" lang="es-CO">
                <a:latin typeface="Poppins"/>
                <a:ea typeface="Poppins"/>
                <a:cs typeface="Poppins"/>
                <a:sym typeface="Poppins"/>
              </a:rPr>
              <a:t>cumplimiento de las normas </a:t>
            </a:r>
            <a:r>
              <a:rPr lang="es-CO">
                <a:latin typeface="Poppins"/>
                <a:ea typeface="Poppins"/>
                <a:cs typeface="Poppins"/>
                <a:sym typeface="Poppins"/>
              </a:rPr>
              <a:t>que </a:t>
            </a:r>
            <a:r>
              <a:rPr lang="es-CO" u="sng">
                <a:latin typeface="Poppins"/>
                <a:ea typeface="Poppins"/>
                <a:cs typeface="Poppins"/>
                <a:sym typeface="Poppins"/>
              </a:rPr>
              <a:t>garanticen los </a:t>
            </a:r>
            <a:r>
              <a:rPr lang="es-CO" u="sng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rPr>
              <a:t>derechos humanos </a:t>
            </a:r>
            <a:r>
              <a:rPr lang="es-CO" u="sng">
                <a:latin typeface="Poppins"/>
                <a:ea typeface="Poppins"/>
                <a:cs typeface="Poppins"/>
                <a:sym typeface="Poppins"/>
              </a:rPr>
              <a:t>de toda la sociedad</a:t>
            </a:r>
            <a:r>
              <a:rPr lang="es-CO">
                <a:latin typeface="Poppins"/>
                <a:ea typeface="Poppins"/>
                <a:cs typeface="Poppins"/>
                <a:sym typeface="Poppins"/>
              </a:rPr>
              <a:t>, por lo cual las </a:t>
            </a:r>
            <a:r>
              <a:rPr lang="es-CO" u="sng">
                <a:latin typeface="Poppins"/>
                <a:ea typeface="Poppins"/>
                <a:cs typeface="Poppins"/>
                <a:sym typeface="Poppins"/>
              </a:rPr>
              <a:t>entidades del orden nacional, territorial y las organizaciones de la sociedad civil</a:t>
            </a:r>
            <a:r>
              <a:rPr lang="es-CO">
                <a:latin typeface="Poppins"/>
                <a:ea typeface="Poppins"/>
                <a:cs typeface="Poppins"/>
                <a:sym typeface="Poppins"/>
              </a:rPr>
              <a:t>, promoverán </a:t>
            </a:r>
            <a:r>
              <a:rPr b="1" lang="es-CO">
                <a:latin typeface="Poppins"/>
                <a:ea typeface="Poppins"/>
                <a:cs typeface="Poppins"/>
                <a:sym typeface="Poppins"/>
              </a:rPr>
              <a:t>espacios de diálogo</a:t>
            </a:r>
            <a:r>
              <a:rPr lang="es-CO">
                <a:latin typeface="Poppins"/>
                <a:ea typeface="Poppins"/>
                <a:cs typeface="Poppins"/>
                <a:sym typeface="Poppins"/>
              </a:rPr>
              <a:t>, para el fortalecimiento de canales de comunicación que promuevan, divulguen y aporten a la cultura de paz</a:t>
            </a:r>
            <a:r>
              <a:rPr lang="es-CO" sz="4000">
                <a:latin typeface="Poppins"/>
                <a:ea typeface="Poppins"/>
                <a:cs typeface="Poppins"/>
                <a:sym typeface="Poppins"/>
              </a:rPr>
              <a:t>. </a:t>
            </a:r>
            <a:endParaRPr sz="4000"/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</p:txBody>
      </p:sp>
      <p:pic>
        <p:nvPicPr>
          <p:cNvPr descr="https://saludconlupa.com/noticias/la-historia-del-abrazo-entre-un-policia-y-dos-manifestantes/&#10;La historia del abrazo entre un policía y dos manifestantes - Salud con lupa" id="195" name="Google Shape;195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21403" y="1509014"/>
            <a:ext cx="5305835" cy="4321724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9"/>
          <p:cNvSpPr txBox="1"/>
          <p:nvPr/>
        </p:nvSpPr>
        <p:spPr>
          <a:xfrm>
            <a:off x="6521403" y="5957714"/>
            <a:ext cx="5305835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https://saludconlupa.com/noticias/la-historia-del-abrazo-entre-un-policia-y-dos-manifestantes/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0"/>
          <p:cNvSpPr txBox="1"/>
          <p:nvPr>
            <p:ph type="ctrTitle"/>
          </p:nvPr>
        </p:nvSpPr>
        <p:spPr>
          <a:xfrm>
            <a:off x="1628931" y="0"/>
            <a:ext cx="9144000" cy="176883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13C47"/>
              </a:buClr>
              <a:buSzPts val="4400"/>
              <a:buFont typeface="Helvetica Neue"/>
              <a:buNone/>
            </a:pPr>
            <a:r>
              <a:rPr lang="es-CO" sz="4400">
                <a:solidFill>
                  <a:srgbClr val="D13C4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ACCIONES A IMPLEMENTAR POR RECONCILIACION</a:t>
            </a:r>
            <a:endParaRPr/>
          </a:p>
        </p:txBody>
      </p:sp>
      <p:sp>
        <p:nvSpPr>
          <p:cNvPr id="202" name="Google Shape;202;p10"/>
          <p:cNvSpPr txBox="1"/>
          <p:nvPr>
            <p:ph idx="1" type="subTitle"/>
          </p:nvPr>
        </p:nvSpPr>
        <p:spPr>
          <a:xfrm>
            <a:off x="629587" y="1773237"/>
            <a:ext cx="11122702" cy="44926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-12954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oppins"/>
              <a:buChar char="-"/>
            </a:pPr>
            <a:r>
              <a:rPr lang="es-CO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Desarrollo de acciones que respondan a políticas de transición, procesos de reincorporación, construcción de confianza, reconstrucción del tejido social y transformaciones para la reconciliación. </a:t>
            </a:r>
            <a:endParaRPr/>
          </a:p>
          <a:p>
            <a:pPr indent="-12954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oppins"/>
              <a:buChar char="-"/>
            </a:pPr>
            <a:r>
              <a:rPr lang="es-CO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Procesos de sensibilización de discriminación contra las mujeres. </a:t>
            </a:r>
            <a:r>
              <a:rPr b="1" lang="es-CO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Consejería Presidencial para la Equidad de la Mujer.</a:t>
            </a:r>
            <a:endParaRPr/>
          </a:p>
          <a:p>
            <a:pPr indent="-12954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oppins"/>
              <a:buChar char="-"/>
            </a:pPr>
            <a:r>
              <a:rPr lang="es-CO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Procesos de promoción se investigación. </a:t>
            </a:r>
            <a:r>
              <a:rPr b="1" lang="es-CO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Ministerio de Ciencia, Tecnología e innovación</a:t>
            </a:r>
            <a:r>
              <a:rPr lang="es-CO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. </a:t>
            </a:r>
            <a:endParaRPr/>
          </a:p>
          <a:p>
            <a:pPr indent="-12954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oppins"/>
              <a:buChar char="-"/>
            </a:pPr>
            <a:r>
              <a:rPr lang="es-CO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Estrategias pedagógicas. </a:t>
            </a:r>
            <a:r>
              <a:rPr b="1" lang="es-CO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Ministerio de Educación</a:t>
            </a:r>
            <a:endParaRPr/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s-CO">
                <a:solidFill>
                  <a:schemeClr val="dk1"/>
                </a:solidFill>
              </a:rPr>
              <a:t> </a:t>
            </a:r>
            <a:r>
              <a:rPr lang="es-CO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Estrategia de prevención de personas reincorporadas. </a:t>
            </a:r>
            <a:r>
              <a:rPr b="1" lang="es-CO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Agencia para la Reincorporación y Normalización – ARN. </a:t>
            </a:r>
            <a:endParaRPr/>
          </a:p>
          <a:p>
            <a:pPr indent="-12954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oppins"/>
              <a:buChar char="-"/>
            </a:pPr>
            <a:r>
              <a:rPr lang="es-CO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Fortalecimiento de grupos sociales. </a:t>
            </a:r>
            <a:r>
              <a:rPr b="1" lang="es-CO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Ministerio del Interior </a:t>
            </a:r>
            <a:endParaRPr/>
          </a:p>
          <a:p>
            <a:pPr indent="-12954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oppins"/>
              <a:buChar char="-"/>
            </a:pPr>
            <a:r>
              <a:rPr lang="es-CO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Programas de prevención para la niñez, la adolescencia y juventud. </a:t>
            </a:r>
            <a:r>
              <a:rPr b="1" lang="es-CO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ICBF</a:t>
            </a:r>
            <a:endParaRPr/>
          </a:p>
          <a:p>
            <a:pPr indent="-12954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oppins"/>
              <a:buChar char="-"/>
            </a:pPr>
            <a:r>
              <a:rPr lang="es-CO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Atención psicosocial en perspectiva de reconciliación. </a:t>
            </a:r>
            <a:r>
              <a:rPr b="1" lang="es-CO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Ministerio de Salud </a:t>
            </a:r>
            <a:endParaRPr/>
          </a:p>
          <a:p>
            <a:pPr indent="-12954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oppins"/>
              <a:buChar char="-"/>
            </a:pPr>
            <a:r>
              <a:rPr lang="es-CO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Medidas de reparación integral. </a:t>
            </a:r>
            <a:r>
              <a:rPr b="1" lang="es-CO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UARIV</a:t>
            </a:r>
            <a:r>
              <a:rPr lang="es-CO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/>
          </a:p>
          <a:p>
            <a:pPr indent="-12954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oppins"/>
              <a:buChar char="-"/>
            </a:pPr>
            <a:r>
              <a:rPr lang="es-CO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Entre otras</a:t>
            </a:r>
            <a:endParaRPr/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Helvetica Neue"/>
              <a:buNone/>
            </a:pPr>
            <a:r>
              <a:t/>
            </a:r>
            <a:endParaRPr sz="24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1"/>
          <p:cNvSpPr txBox="1"/>
          <p:nvPr>
            <p:ph type="ctrTitle"/>
          </p:nvPr>
        </p:nvSpPr>
        <p:spPr>
          <a:xfrm>
            <a:off x="6096000" y="839449"/>
            <a:ext cx="5496392" cy="86943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13C47"/>
              </a:buClr>
              <a:buSzPts val="4400"/>
              <a:buFont typeface="Helvetica Neue"/>
              <a:buNone/>
            </a:pPr>
            <a:r>
              <a:rPr lang="es-CO" sz="4400">
                <a:solidFill>
                  <a:srgbClr val="D13C4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CONVIVENCIA</a:t>
            </a:r>
            <a:endParaRPr/>
          </a:p>
        </p:txBody>
      </p:sp>
      <p:sp>
        <p:nvSpPr>
          <p:cNvPr id="208" name="Google Shape;208;p11"/>
          <p:cNvSpPr txBox="1"/>
          <p:nvPr>
            <p:ph idx="1" type="subTitle"/>
          </p:nvPr>
        </p:nvSpPr>
        <p:spPr>
          <a:xfrm>
            <a:off x="6235907" y="1708879"/>
            <a:ext cx="5216577" cy="43096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s-CO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Es el canal por medio del cual se </a:t>
            </a:r>
            <a:r>
              <a:rPr b="1" lang="es-CO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resuelven las diferencias y los conflictos</a:t>
            </a:r>
            <a:r>
              <a:rPr lang="es-CO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, a partir de una cultura basada en el respeto por los derechos humanos, la </a:t>
            </a:r>
            <a:r>
              <a:rPr lang="es-CO" sz="2400" u="sng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inclusión, la participación social </a:t>
            </a:r>
            <a:r>
              <a:rPr lang="es-CO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en los ámbitos político y social, </a:t>
            </a:r>
            <a:r>
              <a:rPr b="1" lang="es-CO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restableciendo la confianza en las instituciones </a:t>
            </a:r>
            <a:r>
              <a:rPr lang="es-CO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y </a:t>
            </a:r>
            <a:r>
              <a:rPr b="1" lang="es-CO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superando la violencia</a:t>
            </a:r>
            <a:r>
              <a:rPr lang="es-CO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como una estructura arraigada en la sociedad </a:t>
            </a:r>
            <a:endParaRPr/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</p:txBody>
      </p:sp>
      <p:pic>
        <p:nvPicPr>
          <p:cNvPr descr="El diálogo social como una herramienta para la construcción de paz en el  Alto Patía y Norte del Cauca | RIMISP | Centro Latinoamericano para el  Desarrollo Rural" id="209" name="Google Shape;209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9608" y="1439057"/>
            <a:ext cx="5220454" cy="4197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2"/>
          <p:cNvSpPr txBox="1"/>
          <p:nvPr>
            <p:ph type="ctrTitle"/>
          </p:nvPr>
        </p:nvSpPr>
        <p:spPr>
          <a:xfrm>
            <a:off x="1206708" y="571292"/>
            <a:ext cx="9778584" cy="154232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13C47"/>
              </a:buClr>
              <a:buSzPct val="100000"/>
              <a:buFont typeface="Helvetica Neue"/>
              <a:buNone/>
            </a:pPr>
            <a:r>
              <a:rPr lang="es-CO" sz="6000">
                <a:solidFill>
                  <a:srgbClr val="D13C4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ACCIONES A IMPLEMENTAR POR CONVIVENCIA</a:t>
            </a:r>
            <a:endParaRPr/>
          </a:p>
        </p:txBody>
      </p:sp>
      <p:sp>
        <p:nvSpPr>
          <p:cNvPr id="215" name="Google Shape;215;p12"/>
          <p:cNvSpPr txBox="1"/>
          <p:nvPr>
            <p:ph idx="1" type="subTitle"/>
          </p:nvPr>
        </p:nvSpPr>
        <p:spPr>
          <a:xfrm>
            <a:off x="889415" y="2113613"/>
            <a:ext cx="10712971" cy="41730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5240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"/>
              <a:buChar char="-"/>
            </a:pPr>
            <a:r>
              <a:rPr lang="es-CO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Educación y pedagogía para la convivencia. </a:t>
            </a:r>
            <a:r>
              <a:rPr b="1" lang="es-CO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Consejería Presidencial para los Derechos Humanos y Asuntos Internacionales. </a:t>
            </a:r>
            <a:endParaRPr/>
          </a:p>
          <a:p>
            <a:pPr indent="-15240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"/>
              <a:buChar char="-"/>
            </a:pPr>
            <a:r>
              <a:rPr lang="es-CO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Apropiación del conocimiento. </a:t>
            </a:r>
            <a:r>
              <a:rPr b="1" lang="es-CO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Min Ciencia. Tecnología e Innovación </a:t>
            </a:r>
            <a:endParaRPr/>
          </a:p>
          <a:p>
            <a:pPr indent="-15240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"/>
              <a:buChar char="-"/>
            </a:pPr>
            <a:r>
              <a:rPr lang="es-CO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Reconocimiento de los impactos diferenciados en el conflicto armado. </a:t>
            </a:r>
            <a:r>
              <a:rPr b="1" lang="es-CO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ICBF</a:t>
            </a:r>
            <a:endParaRPr/>
          </a:p>
          <a:p>
            <a:pPr indent="-15240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"/>
              <a:buChar char="-"/>
            </a:pPr>
            <a:r>
              <a:rPr lang="es-CO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Reconocimiento cultural como aporte a la convivencia. </a:t>
            </a:r>
            <a:r>
              <a:rPr b="1" lang="es-CO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Min Cultura </a:t>
            </a:r>
            <a:endParaRPr/>
          </a:p>
          <a:p>
            <a:pPr indent="-15240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"/>
              <a:buChar char="-"/>
            </a:pPr>
            <a:r>
              <a:rPr lang="es-CO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Promoción de herramientas tecnológicas en lo territorial. </a:t>
            </a:r>
            <a:r>
              <a:rPr b="1" lang="es-CO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Min TIC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3"/>
          <p:cNvSpPr txBox="1"/>
          <p:nvPr>
            <p:ph type="ctrTitle"/>
          </p:nvPr>
        </p:nvSpPr>
        <p:spPr>
          <a:xfrm>
            <a:off x="99934" y="503450"/>
            <a:ext cx="6537238" cy="153006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13C47"/>
              </a:buClr>
              <a:buSzPct val="100000"/>
              <a:buFont typeface="Helvetica Neue"/>
              <a:buNone/>
            </a:pPr>
            <a:r>
              <a:rPr lang="es-CO">
                <a:solidFill>
                  <a:srgbClr val="D13C4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NO ESTIGMATIZACIÓN </a:t>
            </a:r>
            <a:endParaRPr/>
          </a:p>
        </p:txBody>
      </p:sp>
      <p:sp>
        <p:nvSpPr>
          <p:cNvPr id="221" name="Google Shape;221;p13"/>
          <p:cNvSpPr txBox="1"/>
          <p:nvPr>
            <p:ph idx="1" type="subTitle"/>
          </p:nvPr>
        </p:nvSpPr>
        <p:spPr>
          <a:xfrm>
            <a:off x="441238" y="2028977"/>
            <a:ext cx="6205927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s-CO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Parte del principio de igualdad, no discriminación y </a:t>
            </a:r>
            <a:r>
              <a:rPr b="1" lang="es-CO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respeto no solo por las opiniones, </a:t>
            </a:r>
            <a:r>
              <a:rPr lang="es-CO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sino por la </a:t>
            </a:r>
            <a:r>
              <a:rPr lang="es-CO" sz="2400" u="sng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diferencia</a:t>
            </a:r>
            <a:r>
              <a:rPr lang="es-CO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dentro del ámbito multicultural, plural y diverso que contempla la sociedad colombiana. 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</p:txBody>
      </p:sp>
      <p:pic>
        <p:nvPicPr>
          <p:cNvPr descr="Image" id="222" name="Google Shape;222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99983" y="1268482"/>
            <a:ext cx="4832515" cy="4832515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13"/>
          <p:cNvSpPr txBox="1"/>
          <p:nvPr/>
        </p:nvSpPr>
        <p:spPr>
          <a:xfrm>
            <a:off x="394055" y="3769227"/>
            <a:ext cx="6205928" cy="25853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En ese sentido la no estigmatización implica un </a:t>
            </a:r>
            <a:r>
              <a:rPr b="1" lang="es-CO" sz="1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lenguaje y comportamiento de respeto </a:t>
            </a:r>
            <a:r>
              <a:rPr lang="es-CO" sz="1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que contrarreste </a:t>
            </a:r>
            <a:r>
              <a:rPr lang="es-CO" sz="1800" u="sng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escenarios de racismo y discriminación</a:t>
            </a:r>
            <a:r>
              <a:rPr lang="es-CO" sz="1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, a través de </a:t>
            </a:r>
            <a:r>
              <a:rPr lang="es-CO" sz="1800" u="sng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acciones</a:t>
            </a:r>
            <a:r>
              <a:rPr lang="es-CO" sz="1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que prevengan actitudes de deshumanización de grupos, personas y territorios, </a:t>
            </a:r>
            <a:r>
              <a:rPr lang="es-CO" sz="1800" u="sng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fomentando mensajes, </a:t>
            </a:r>
            <a:r>
              <a:rPr lang="es-CO" sz="1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narrativas y contenidos audiovisuales que conlleven a la promoción, prevención y eliminación de cualquier forma de discriminación y racismo</a:t>
            </a:r>
            <a:endParaRPr sz="18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4"/>
          <p:cNvSpPr txBox="1"/>
          <p:nvPr>
            <p:ph type="ctrTitle"/>
          </p:nvPr>
        </p:nvSpPr>
        <p:spPr>
          <a:xfrm>
            <a:off x="669560" y="582717"/>
            <a:ext cx="10852879" cy="1655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13C47"/>
              </a:buClr>
              <a:buSzPct val="100000"/>
              <a:buFont typeface="Helvetica Neue"/>
              <a:buNone/>
            </a:pPr>
            <a:r>
              <a:rPr lang="es-CO" sz="6000">
                <a:solidFill>
                  <a:srgbClr val="D13C4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ACCIONES A IMPLEMENTAR POR NO ESTIGMATIZACIÓN</a:t>
            </a:r>
            <a:endParaRPr/>
          </a:p>
        </p:txBody>
      </p:sp>
      <p:sp>
        <p:nvSpPr>
          <p:cNvPr id="229" name="Google Shape;229;p14"/>
          <p:cNvSpPr txBox="1"/>
          <p:nvPr>
            <p:ph idx="1" type="subTitle"/>
          </p:nvPr>
        </p:nvSpPr>
        <p:spPr>
          <a:xfrm>
            <a:off x="1159238" y="2238479"/>
            <a:ext cx="10363201" cy="41616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15240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"/>
              <a:buChar char="-"/>
            </a:pPr>
            <a:r>
              <a:rPr lang="es-CO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Estrategias de participación política paritaria. </a:t>
            </a:r>
            <a:r>
              <a:rPr b="1" lang="es-CO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Consejería Presidencial para la Equidad de la Mujer. </a:t>
            </a:r>
            <a:endParaRPr/>
          </a:p>
          <a:p>
            <a:pPr indent="-15240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"/>
              <a:buChar char="-"/>
            </a:pPr>
            <a:r>
              <a:rPr lang="es-CO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Apropiación del conocimiento. </a:t>
            </a:r>
            <a:r>
              <a:rPr b="1" lang="es-CO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Min Ciencia</a:t>
            </a:r>
            <a:endParaRPr/>
          </a:p>
          <a:p>
            <a:pPr indent="-15240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"/>
              <a:buChar char="-"/>
            </a:pPr>
            <a:r>
              <a:rPr lang="es-CO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Fortalecimiento de estrategias de no estigmatización para la población reincorporada. </a:t>
            </a:r>
            <a:r>
              <a:rPr b="1" lang="es-CO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Agencia para la Reincorporación y la Normalización – ARN </a:t>
            </a:r>
            <a:endParaRPr/>
          </a:p>
          <a:p>
            <a:pPr indent="-15240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"/>
              <a:buChar char="-"/>
            </a:pPr>
            <a:r>
              <a:rPr lang="es-CO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Defensa y promoción de la paz. </a:t>
            </a:r>
            <a:r>
              <a:rPr b="1" lang="es-CO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Ministerio del Interior</a:t>
            </a:r>
            <a:endParaRPr/>
          </a:p>
          <a:p>
            <a:pPr indent="-15240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"/>
              <a:buChar char="-"/>
            </a:pPr>
            <a:r>
              <a:rPr lang="es-CO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Estrategias de protección para la estigmatización a grupos vulnerables, pueblos y comunidades étnicas. </a:t>
            </a:r>
            <a:r>
              <a:rPr b="1" lang="es-CO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Consejería Presidencial para la Mujer – Min Interior.</a:t>
            </a:r>
            <a:endParaRPr/>
          </a:p>
          <a:p>
            <a:pPr indent="-15240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"/>
              <a:buChar char="-"/>
            </a:pPr>
            <a:r>
              <a:rPr lang="es-CO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Campaña de comunicación para la no estigmatización. RTVC  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5"/>
          <p:cNvSpPr txBox="1"/>
          <p:nvPr>
            <p:ph type="ctrTitle"/>
          </p:nvPr>
        </p:nvSpPr>
        <p:spPr>
          <a:xfrm>
            <a:off x="1524000" y="426569"/>
            <a:ext cx="9144000" cy="122919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13C47"/>
              </a:buClr>
              <a:buSzPts val="6000"/>
              <a:buFont typeface="Helvetica Neue"/>
              <a:buNone/>
            </a:pPr>
            <a:r>
              <a:rPr lang="es-CO">
                <a:solidFill>
                  <a:srgbClr val="D13C4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6. IMPLEMENTACIÓN </a:t>
            </a:r>
            <a:endParaRPr/>
          </a:p>
        </p:txBody>
      </p:sp>
      <p:sp>
        <p:nvSpPr>
          <p:cNvPr id="235" name="Google Shape;235;p15"/>
          <p:cNvSpPr txBox="1"/>
          <p:nvPr>
            <p:ph idx="1" type="subTitle"/>
          </p:nvPr>
        </p:nvSpPr>
        <p:spPr>
          <a:xfrm>
            <a:off x="1164237" y="1724519"/>
            <a:ext cx="10208301" cy="17044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s-CO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"Esta implementación la realizarán en conjunto las </a:t>
            </a:r>
            <a:r>
              <a:rPr lang="es-CO" sz="2400" u="sng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entidades del orden nacional</a:t>
            </a:r>
            <a:r>
              <a:rPr lang="es-CO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s-CO" sz="2400" u="sng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territorial</a:t>
            </a:r>
            <a:r>
              <a:rPr lang="es-CO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s-CO" sz="2400" u="sng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Consejos Territoriales de Paz, Reconciliación y Convivencia</a:t>
            </a:r>
            <a:r>
              <a:rPr lang="es-CO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s-CO" sz="2400" u="sng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representantes de organizaciones sociales y organismos internacionales</a:t>
            </a:r>
            <a:r>
              <a:rPr lang="es-CO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”.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</p:txBody>
      </p:sp>
      <p:pic>
        <p:nvPicPr>
          <p:cNvPr id="236" name="Google Shape;236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9699" y="3429000"/>
            <a:ext cx="4003242" cy="30024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910465" y="3817520"/>
            <a:ext cx="4646952" cy="26139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6"/>
          <p:cNvSpPr txBox="1"/>
          <p:nvPr>
            <p:ph idx="1" type="subTitle"/>
          </p:nvPr>
        </p:nvSpPr>
        <p:spPr>
          <a:xfrm>
            <a:off x="834453" y="1263572"/>
            <a:ext cx="4906780" cy="5122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s-CO" sz="2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Parágrafo 1. </a:t>
            </a:r>
            <a:endParaRPr/>
          </a:p>
          <a:p>
            <a:pPr indent="0" lvl="0" marL="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s-CO" sz="2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La </a:t>
            </a:r>
            <a:r>
              <a:rPr b="1" i="0" lang="es-CO" sz="2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Dirección de Derechos Humanos del Ministerio del Interior </a:t>
            </a:r>
            <a:r>
              <a:rPr b="0" i="0" lang="es-CO" sz="2800" u="sng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impulsará y prestará asistencia técnica a las entidades territoriales para la formulación de los Planes de Acción</a:t>
            </a:r>
            <a:r>
              <a:rPr b="0" i="0" lang="es-CO" sz="2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, que deberán ser elaborados a partir de la priorización y focalización que realice los </a:t>
            </a:r>
            <a:r>
              <a:rPr b="1" i="0" lang="es-CO" sz="2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Consejos Territoriales de Paz.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3" name="Google Shape;243;p16"/>
          <p:cNvSpPr txBox="1"/>
          <p:nvPr/>
        </p:nvSpPr>
        <p:spPr>
          <a:xfrm>
            <a:off x="6342207" y="1457537"/>
            <a:ext cx="5154468" cy="43704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Parágrafo 2. 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En concordancia con la corresponsabilidad, </a:t>
            </a:r>
            <a:r>
              <a:rPr b="1" lang="es-CO" sz="2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los Consejos departamentales y municipales de paz</a:t>
            </a:r>
            <a:r>
              <a:rPr lang="es-CO" sz="2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, reconciliación y convivencia, </a:t>
            </a:r>
            <a:r>
              <a:rPr lang="es-CO" sz="2600" u="sng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realizaran aportes en la elaboración e implementación del plan de acción</a:t>
            </a:r>
            <a:r>
              <a:rPr lang="es-CO" sz="2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. 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8" name="Google Shape;248;p17"/>
          <p:cNvGrpSpPr/>
          <p:nvPr/>
        </p:nvGrpSpPr>
        <p:grpSpPr>
          <a:xfrm>
            <a:off x="6311705" y="-12010"/>
            <a:ext cx="2167272" cy="6858000"/>
            <a:chOff x="4314441" y="0"/>
            <a:chExt cx="2167272" cy="6858000"/>
          </a:xfrm>
        </p:grpSpPr>
        <p:pic>
          <p:nvPicPr>
            <p:cNvPr id="249" name="Google Shape;249;p1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898611" y="0"/>
              <a:ext cx="1583102" cy="685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0" name="Google Shape;250;p17"/>
            <p:cNvSpPr/>
            <p:nvPr/>
          </p:nvSpPr>
          <p:spPr>
            <a:xfrm>
              <a:off x="4314441" y="1412232"/>
              <a:ext cx="205801" cy="205801"/>
            </a:xfrm>
            <a:prstGeom prst="ellipse">
              <a:avLst/>
            </a:prstGeom>
            <a:solidFill>
              <a:srgbClr val="D23B4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51" name="Google Shape;251;p17"/>
            <p:cNvSpPr/>
            <p:nvPr/>
          </p:nvSpPr>
          <p:spPr>
            <a:xfrm>
              <a:off x="4692810" y="3753575"/>
              <a:ext cx="205801" cy="205801"/>
            </a:xfrm>
            <a:prstGeom prst="ellipse">
              <a:avLst/>
            </a:prstGeom>
            <a:solidFill>
              <a:srgbClr val="D23B4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52" name="Google Shape;252;p17"/>
          <p:cNvSpPr txBox="1"/>
          <p:nvPr/>
        </p:nvSpPr>
        <p:spPr>
          <a:xfrm>
            <a:off x="718610" y="1916041"/>
            <a:ext cx="5147352" cy="25545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AutoNum type="arabicPeriod"/>
            </a:pPr>
            <a:r>
              <a:rPr lang="es-CO" sz="2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Criterios para la territorialización de la PPRCNE</a:t>
            </a:r>
            <a:endParaRPr/>
          </a:p>
          <a:p>
            <a:pPr indent="-215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None/>
            </a:pPr>
            <a:r>
              <a:t/>
            </a:r>
            <a:endParaRPr sz="20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AutoNum type="arabicPeriod"/>
            </a:pPr>
            <a:r>
              <a:rPr lang="es-CO" sz="2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Focalización de 32 entidades territoriales entre departamentos y municipios</a:t>
            </a:r>
            <a:br>
              <a:rPr lang="es-CO" sz="2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endParaRPr sz="20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AutoNum type="arabicPeriod"/>
            </a:pPr>
            <a:r>
              <a:rPr lang="es-CO" sz="2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Metodología para la apropiación territorial de la Política</a:t>
            </a:r>
            <a:endParaRPr sz="20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53" name="Google Shape;253;p17"/>
          <p:cNvPicPr preferRelativeResize="0"/>
          <p:nvPr/>
        </p:nvPicPr>
        <p:blipFill rotWithShape="1">
          <a:blip r:embed="rId4">
            <a:alphaModFix/>
          </a:blip>
          <a:srcRect b="0" l="2474" r="4144" t="2052"/>
          <a:stretch/>
        </p:blipFill>
        <p:spPr>
          <a:xfrm>
            <a:off x="6517506" y="960979"/>
            <a:ext cx="3920456" cy="51305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8"/>
          <p:cNvSpPr txBox="1"/>
          <p:nvPr>
            <p:ph type="ctrTitle"/>
          </p:nvPr>
        </p:nvSpPr>
        <p:spPr>
          <a:xfrm>
            <a:off x="1705226" y="1685581"/>
            <a:ext cx="8560904" cy="311117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Helvetica Neue"/>
              <a:buNone/>
            </a:pPr>
            <a:r>
              <a:rPr b="1" lang="es-CO" sz="48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1. Criterios para la territorialización de la PPRCNE</a:t>
            </a:r>
            <a:br>
              <a:rPr b="1" lang="es-CO" sz="48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br>
              <a:rPr b="1" lang="es-CO" sz="48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endParaRPr b="1" sz="48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3" name="Google Shape;263;p19"/>
          <p:cNvGrpSpPr/>
          <p:nvPr/>
        </p:nvGrpSpPr>
        <p:grpSpPr>
          <a:xfrm>
            <a:off x="6311705" y="-12010"/>
            <a:ext cx="2167272" cy="6858000"/>
            <a:chOff x="4314441" y="0"/>
            <a:chExt cx="2167272" cy="6858000"/>
          </a:xfrm>
        </p:grpSpPr>
        <p:pic>
          <p:nvPicPr>
            <p:cNvPr id="264" name="Google Shape;264;p1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898611" y="0"/>
              <a:ext cx="1583102" cy="685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5" name="Google Shape;265;p19"/>
            <p:cNvSpPr/>
            <p:nvPr/>
          </p:nvSpPr>
          <p:spPr>
            <a:xfrm>
              <a:off x="4314441" y="1412232"/>
              <a:ext cx="205801" cy="205801"/>
            </a:xfrm>
            <a:prstGeom prst="ellipse">
              <a:avLst/>
            </a:prstGeom>
            <a:solidFill>
              <a:srgbClr val="D23B4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66" name="Google Shape;266;p19"/>
            <p:cNvSpPr/>
            <p:nvPr/>
          </p:nvSpPr>
          <p:spPr>
            <a:xfrm>
              <a:off x="4692810" y="3753575"/>
              <a:ext cx="205801" cy="205801"/>
            </a:xfrm>
            <a:prstGeom prst="ellipse">
              <a:avLst/>
            </a:prstGeom>
            <a:solidFill>
              <a:srgbClr val="D23B4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67" name="Google Shape;267;p19"/>
          <p:cNvSpPr txBox="1"/>
          <p:nvPr/>
        </p:nvSpPr>
        <p:spPr>
          <a:xfrm>
            <a:off x="670965" y="293147"/>
            <a:ext cx="9250321" cy="54979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Helvetica Neue"/>
              <a:buNone/>
            </a:pPr>
            <a:r>
              <a:rPr b="1" lang="es-CO" sz="2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1. Criterios para la territorialización de la PPRCNE</a:t>
            </a:r>
            <a:endParaRPr/>
          </a:p>
        </p:txBody>
      </p:sp>
      <p:sp>
        <p:nvSpPr>
          <p:cNvPr id="268" name="Google Shape;268;p19"/>
          <p:cNvSpPr txBox="1"/>
          <p:nvPr/>
        </p:nvSpPr>
        <p:spPr>
          <a:xfrm>
            <a:off x="670965" y="4439005"/>
            <a:ext cx="10613843" cy="21949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None/>
            </a:pPr>
            <a:r>
              <a:t/>
            </a:r>
            <a:endParaRPr sz="20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None/>
            </a:pPr>
            <a:r>
              <a:t/>
            </a:r>
            <a:endParaRPr sz="20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None/>
            </a:pPr>
            <a:r>
              <a:rPr lang="es-CO" sz="2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Capacidad territorial para implementar acciones: </a:t>
            </a:r>
            <a:endParaRPr/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s-CO" sz="2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Respuesta de interés en la política </a:t>
            </a:r>
            <a:endParaRPr/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s-CO" sz="2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Plan de desarrollo 2024-2027 (Inversión)</a:t>
            </a:r>
            <a:endParaRPr/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s-CO" sz="2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Política de RCNE, programas de paz, o, equivalentes</a:t>
            </a:r>
            <a:endParaRPr/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s-CO" sz="2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Consejo Territorial de Paz, Reconciliación y Convivencia – establecido y operando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None/>
            </a:pPr>
            <a:r>
              <a:t/>
            </a:r>
            <a:endParaRPr sz="20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None/>
            </a:pPr>
            <a:r>
              <a:t/>
            </a:r>
            <a:endParaRPr sz="20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69" name="Google Shape;269;p19"/>
          <p:cNvPicPr preferRelativeResize="0"/>
          <p:nvPr/>
        </p:nvPicPr>
        <p:blipFill rotWithShape="1">
          <a:blip r:embed="rId4">
            <a:alphaModFix/>
          </a:blip>
          <a:srcRect b="8262" l="0" r="0" t="0"/>
          <a:stretch/>
        </p:blipFill>
        <p:spPr>
          <a:xfrm>
            <a:off x="1390081" y="842941"/>
            <a:ext cx="9411837" cy="3384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20"/>
          <p:cNvSpPr txBox="1"/>
          <p:nvPr>
            <p:ph type="ctrTitle"/>
          </p:nvPr>
        </p:nvSpPr>
        <p:spPr>
          <a:xfrm>
            <a:off x="826602" y="550053"/>
            <a:ext cx="5269398" cy="499708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elvetica Neue"/>
              <a:buNone/>
            </a:pPr>
            <a:br>
              <a:rPr lang="es-CO" sz="2400"/>
            </a:br>
            <a:endParaRPr sz="2400"/>
          </a:p>
        </p:txBody>
      </p:sp>
      <p:sp>
        <p:nvSpPr>
          <p:cNvPr id="275" name="Google Shape;275;p20"/>
          <p:cNvSpPr txBox="1"/>
          <p:nvPr/>
        </p:nvSpPr>
        <p:spPr>
          <a:xfrm>
            <a:off x="5206975" y="6639446"/>
            <a:ext cx="1778051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1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www.mininterior.gov.co</a:t>
            </a:r>
            <a:endParaRPr/>
          </a:p>
        </p:txBody>
      </p:sp>
      <p:sp>
        <p:nvSpPr>
          <p:cNvPr id="276" name="Google Shape;276;p20"/>
          <p:cNvSpPr txBox="1"/>
          <p:nvPr/>
        </p:nvSpPr>
        <p:spPr>
          <a:xfrm>
            <a:off x="1341669" y="5240386"/>
            <a:ext cx="8560904" cy="74619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7500"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Helvetica Neue"/>
              <a:buNone/>
            </a:pPr>
            <a:r>
              <a:t/>
            </a:r>
            <a:endParaRPr b="1" sz="48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7" name="Google Shape;277;p20"/>
          <p:cNvSpPr txBox="1"/>
          <p:nvPr/>
        </p:nvSpPr>
        <p:spPr>
          <a:xfrm>
            <a:off x="1961002" y="2183960"/>
            <a:ext cx="8706079" cy="20774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43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2. Focalización de 32 entidades territoriales entre departamentos y municipios</a:t>
            </a:r>
            <a:endParaRPr b="1" sz="43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21"/>
          <p:cNvSpPr txBox="1"/>
          <p:nvPr/>
        </p:nvSpPr>
        <p:spPr>
          <a:xfrm>
            <a:off x="620013" y="271123"/>
            <a:ext cx="9922273" cy="54979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82500" lnSpcReduction="1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Helvetica Neue"/>
              <a:buNone/>
            </a:pPr>
            <a:r>
              <a:rPr b="1" lang="es-CO" sz="2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2. Focalización de 32 entidades territoriales entre departamentos y municipios</a:t>
            </a:r>
            <a:endParaRPr b="1" sz="2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283" name="Google Shape;283;p21"/>
          <p:cNvGrpSpPr/>
          <p:nvPr/>
        </p:nvGrpSpPr>
        <p:grpSpPr>
          <a:xfrm>
            <a:off x="620013" y="820917"/>
            <a:ext cx="5210355" cy="5612740"/>
            <a:chOff x="2731094" y="142053"/>
            <a:chExt cx="5947686" cy="6573893"/>
          </a:xfrm>
        </p:grpSpPr>
        <p:pic>
          <p:nvPicPr>
            <p:cNvPr id="284" name="Google Shape;284;p21"/>
            <p:cNvPicPr preferRelativeResize="0"/>
            <p:nvPr/>
          </p:nvPicPr>
          <p:blipFill rotWithShape="1">
            <a:blip r:embed="rId3">
              <a:alphaModFix/>
            </a:blip>
            <a:srcRect b="0" l="22827" r="18507" t="0"/>
            <a:stretch/>
          </p:blipFill>
          <p:spPr>
            <a:xfrm>
              <a:off x="2731094" y="142053"/>
              <a:ext cx="5947686" cy="657389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5" name="Google Shape;285;p21"/>
            <p:cNvSpPr/>
            <p:nvPr/>
          </p:nvSpPr>
          <p:spPr>
            <a:xfrm>
              <a:off x="4186012" y="4207726"/>
              <a:ext cx="122664" cy="152400"/>
            </a:xfrm>
            <a:prstGeom prst="ellipse">
              <a:avLst/>
            </a:prstGeom>
            <a:solidFill>
              <a:schemeClr val="accent1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86" name="Google Shape;286;p21"/>
            <p:cNvSpPr/>
            <p:nvPr/>
          </p:nvSpPr>
          <p:spPr>
            <a:xfrm flipH="1" rot="10800000">
              <a:off x="4773309" y="3880624"/>
              <a:ext cx="122664" cy="152400"/>
            </a:xfrm>
            <a:prstGeom prst="ellipse">
              <a:avLst/>
            </a:prstGeom>
            <a:solidFill>
              <a:schemeClr val="accent1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87" name="Google Shape;287;p21"/>
            <p:cNvSpPr/>
            <p:nvPr/>
          </p:nvSpPr>
          <p:spPr>
            <a:xfrm flipH="1" rot="10800000">
              <a:off x="5171036" y="3880624"/>
              <a:ext cx="122664" cy="152400"/>
            </a:xfrm>
            <a:prstGeom prst="ellipse">
              <a:avLst/>
            </a:prstGeom>
            <a:solidFill>
              <a:schemeClr val="accent1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88" name="Google Shape;288;p21"/>
            <p:cNvSpPr/>
            <p:nvPr/>
          </p:nvSpPr>
          <p:spPr>
            <a:xfrm flipH="1" rot="10800000">
              <a:off x="5638547" y="4516243"/>
              <a:ext cx="122664" cy="152400"/>
            </a:xfrm>
            <a:prstGeom prst="ellipse">
              <a:avLst/>
            </a:prstGeom>
            <a:solidFill>
              <a:schemeClr val="accent1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89" name="Google Shape;289;p21"/>
            <p:cNvSpPr/>
            <p:nvPr/>
          </p:nvSpPr>
          <p:spPr>
            <a:xfrm flipH="1" rot="10800000">
              <a:off x="4895973" y="3352799"/>
              <a:ext cx="122664" cy="152400"/>
            </a:xfrm>
            <a:prstGeom prst="ellipse">
              <a:avLst/>
            </a:prstGeom>
            <a:solidFill>
              <a:schemeClr val="accent1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90" name="Google Shape;290;p21"/>
            <p:cNvSpPr/>
            <p:nvPr/>
          </p:nvSpPr>
          <p:spPr>
            <a:xfrm flipH="1" rot="10800000">
              <a:off x="5557612" y="1334429"/>
              <a:ext cx="122664" cy="152400"/>
            </a:xfrm>
            <a:prstGeom prst="ellipse">
              <a:avLst/>
            </a:prstGeom>
            <a:solidFill>
              <a:schemeClr val="accent1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91" name="Google Shape;291;p21"/>
            <p:cNvSpPr/>
            <p:nvPr/>
          </p:nvSpPr>
          <p:spPr>
            <a:xfrm flipH="1" rot="10800000">
              <a:off x="5304010" y="1665248"/>
              <a:ext cx="122664" cy="152400"/>
            </a:xfrm>
            <a:prstGeom prst="ellipse">
              <a:avLst/>
            </a:prstGeom>
            <a:solidFill>
              <a:schemeClr val="accent1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92" name="Google Shape;292;p21"/>
            <p:cNvSpPr/>
            <p:nvPr/>
          </p:nvSpPr>
          <p:spPr>
            <a:xfrm flipH="1" rot="10800000">
              <a:off x="5656290" y="1743306"/>
              <a:ext cx="122664" cy="152400"/>
            </a:xfrm>
            <a:prstGeom prst="ellipse">
              <a:avLst/>
            </a:prstGeom>
            <a:solidFill>
              <a:schemeClr val="accent1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93" name="Google Shape;293;p21"/>
            <p:cNvSpPr/>
            <p:nvPr/>
          </p:nvSpPr>
          <p:spPr>
            <a:xfrm flipH="1" rot="10800000">
              <a:off x="5171036" y="2549912"/>
              <a:ext cx="122664" cy="152400"/>
            </a:xfrm>
            <a:prstGeom prst="ellipse">
              <a:avLst/>
            </a:prstGeom>
            <a:solidFill>
              <a:schemeClr val="accent1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94" name="Google Shape;294;p21"/>
            <p:cNvSpPr/>
            <p:nvPr/>
          </p:nvSpPr>
          <p:spPr>
            <a:xfrm flipH="1" rot="10800000">
              <a:off x="5717622" y="3053574"/>
              <a:ext cx="122664" cy="152400"/>
            </a:xfrm>
            <a:prstGeom prst="ellipse">
              <a:avLst/>
            </a:prstGeom>
            <a:solidFill>
              <a:schemeClr val="accent1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95" name="Google Shape;295;p21"/>
            <p:cNvSpPr/>
            <p:nvPr/>
          </p:nvSpPr>
          <p:spPr>
            <a:xfrm flipH="1" rot="10800000">
              <a:off x="5611334" y="3354657"/>
              <a:ext cx="68942" cy="152400"/>
            </a:xfrm>
            <a:prstGeom prst="ellipse">
              <a:avLst/>
            </a:prstGeom>
            <a:solidFill>
              <a:schemeClr val="accent1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96" name="Google Shape;296;p21"/>
            <p:cNvSpPr/>
            <p:nvPr/>
          </p:nvSpPr>
          <p:spPr>
            <a:xfrm flipH="1" rot="10800000">
              <a:off x="6125484" y="1895706"/>
              <a:ext cx="122664" cy="152400"/>
            </a:xfrm>
            <a:prstGeom prst="ellipse">
              <a:avLst/>
            </a:prstGeom>
            <a:solidFill>
              <a:srgbClr val="BF90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97" name="Google Shape;297;p21"/>
            <p:cNvSpPr/>
            <p:nvPr/>
          </p:nvSpPr>
          <p:spPr>
            <a:xfrm flipH="1" rot="10800000">
              <a:off x="5840286" y="2246040"/>
              <a:ext cx="122664" cy="152400"/>
            </a:xfrm>
            <a:prstGeom prst="ellipse">
              <a:avLst/>
            </a:prstGeom>
            <a:solidFill>
              <a:srgbClr val="BF90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98" name="Google Shape;298;p21"/>
            <p:cNvSpPr/>
            <p:nvPr/>
          </p:nvSpPr>
          <p:spPr>
            <a:xfrm rot="10800000">
              <a:off x="5261559" y="3187098"/>
              <a:ext cx="122664" cy="197934"/>
            </a:xfrm>
            <a:prstGeom prst="ellipse">
              <a:avLst/>
            </a:prstGeom>
            <a:solidFill>
              <a:srgbClr val="BF90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99" name="Google Shape;299;p21"/>
          <p:cNvSpPr txBox="1"/>
          <p:nvPr/>
        </p:nvSpPr>
        <p:spPr>
          <a:xfrm>
            <a:off x="6067507" y="949631"/>
            <a:ext cx="5920952" cy="5355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lang="es-CO" sz="1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Nariño</a:t>
            </a:r>
            <a:r>
              <a:rPr lang="es-CO" sz="1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: Gobernación, Pasto, Andes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lang="es-CO" sz="1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Magdalena:  </a:t>
            </a:r>
            <a:r>
              <a:rPr lang="es-CO" sz="1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Gobernación, Santa Marta, Aracataca, Fundación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lang="es-CO" sz="1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Cauca: </a:t>
            </a:r>
            <a:r>
              <a:rPr lang="es-CO" sz="1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Gobernación, Popayán, Caloto, Caldono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lang="es-CO" sz="1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Valle del Cauca: </a:t>
            </a:r>
            <a:r>
              <a:rPr lang="es-CO" sz="1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Gobernación, Cali, Buenaventura, Jamundí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lang="es-CO" sz="1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Montes de María (Bolívar): </a:t>
            </a:r>
            <a:r>
              <a:rPr lang="es-CO" sz="1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Gobernación, El Carmen de Bolívar, San Juan Nepomuceno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lang="es-CO" sz="1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Montes de María (Sucre)|: </a:t>
            </a:r>
            <a:r>
              <a:rPr lang="es-CO" sz="1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Gobernación, Ovejas, San Onofre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lang="es-CO" sz="1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Sur de Bolívar- </a:t>
            </a:r>
            <a:r>
              <a:rPr lang="es-CO" sz="1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Magdalena Medio: Simití, San Pablo, Santa Rosa.  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lang="es-CO" sz="1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Caquetá: </a:t>
            </a:r>
            <a:r>
              <a:rPr lang="es-CO" sz="1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Gobernación, Florencia, San Vicente, Cartagena del Chairá, El Doncello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lang="es-CO" sz="1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Cundinamarca: </a:t>
            </a:r>
            <a:r>
              <a:rPr lang="es-CO" sz="1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Gobernación, Mosquera, Viotá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lang="es-CO" sz="1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Bogotá D.C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lang="es-CO" sz="1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Meta: </a:t>
            </a:r>
            <a:r>
              <a:rPr lang="es-CO" sz="1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Gobernación, Villavicencio, Mesetas, La Uribe 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lang="es-CO" sz="1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Antioquia: </a:t>
            </a:r>
            <a:r>
              <a:rPr lang="es-CO" sz="1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Gobernación, Medellín,  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lang="es-CO" sz="1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Huila: </a:t>
            </a:r>
            <a:r>
              <a:rPr lang="es-CO" sz="1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Gobernación, Neiva, Pitalito, La Plata</a:t>
            </a:r>
            <a:endParaRPr/>
          </a:p>
        </p:txBody>
      </p:sp>
      <p:sp>
        <p:nvSpPr>
          <p:cNvPr id="300" name="Google Shape;300;p21"/>
          <p:cNvSpPr txBox="1"/>
          <p:nvPr/>
        </p:nvSpPr>
        <p:spPr>
          <a:xfrm>
            <a:off x="620013" y="5624428"/>
            <a:ext cx="2174945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14 Departamentos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43 Municipios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22"/>
          <p:cNvSpPr txBox="1"/>
          <p:nvPr>
            <p:ph type="title"/>
          </p:nvPr>
        </p:nvSpPr>
        <p:spPr>
          <a:xfrm>
            <a:off x="385313" y="146650"/>
            <a:ext cx="10515600" cy="6901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elvetica Neue"/>
              <a:buNone/>
            </a:pPr>
            <a:r>
              <a:rPr b="1" lang="es-CO" sz="2400">
                <a:latin typeface="Helvetica Neue"/>
                <a:ea typeface="Helvetica Neue"/>
                <a:cs typeface="Helvetica Neue"/>
                <a:sym typeface="Helvetica Neue"/>
              </a:rPr>
              <a:t>Objetivo</a:t>
            </a:r>
            <a:endParaRPr b="1" sz="2400"/>
          </a:p>
        </p:txBody>
      </p:sp>
      <p:sp>
        <p:nvSpPr>
          <p:cNvPr id="306" name="Google Shape;306;p22"/>
          <p:cNvSpPr/>
          <p:nvPr/>
        </p:nvSpPr>
        <p:spPr>
          <a:xfrm>
            <a:off x="597303" y="785494"/>
            <a:ext cx="10997393" cy="10563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Apoyar técnicamente el fortalecimiento o formulación, planeación, coordinación y ejecución  seguimiento y/o evaluación del plan de acción de la Política Pública  de Reconciliación, convivencia y no estigmatización en 32 entidades territoriales. </a:t>
            </a:r>
            <a:endParaRPr/>
          </a:p>
        </p:txBody>
      </p:sp>
      <p:pic>
        <p:nvPicPr>
          <p:cNvPr id="307" name="Google Shape;307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86028" y="1971729"/>
            <a:ext cx="7899369" cy="47396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23"/>
          <p:cNvSpPr txBox="1"/>
          <p:nvPr>
            <p:ph type="title"/>
          </p:nvPr>
        </p:nvSpPr>
        <p:spPr>
          <a:xfrm>
            <a:off x="618281" y="164905"/>
            <a:ext cx="10515600" cy="86163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erriweather"/>
              <a:buNone/>
            </a:pPr>
            <a:r>
              <a:rPr b="1" lang="es-CO" sz="2000">
                <a:latin typeface="Merriweather"/>
                <a:ea typeface="Merriweather"/>
                <a:cs typeface="Merriweather"/>
                <a:sym typeface="Merriweather"/>
              </a:rPr>
              <a:t>Estrategia de comunicaciones </a:t>
            </a:r>
            <a:endParaRPr/>
          </a:p>
        </p:txBody>
      </p:sp>
      <p:sp>
        <p:nvSpPr>
          <p:cNvPr id="313" name="Google Shape;313;p23"/>
          <p:cNvSpPr txBox="1"/>
          <p:nvPr>
            <p:ph idx="1" type="body"/>
          </p:nvPr>
        </p:nvSpPr>
        <p:spPr>
          <a:xfrm>
            <a:off x="838198" y="1343817"/>
            <a:ext cx="4734466" cy="49189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s-CO" sz="2000"/>
              <a:t>Socialización Política Pública de Convivencia, Reconciliación y No Estigmatización / Decreto 1444 de 2022. Cumplimiento indicador de acuerdo de paz ('Paz Sin Estigmas’)</a:t>
            </a:r>
            <a:endParaRPr/>
          </a:p>
          <a:p>
            <a:pPr indent="-228600" lvl="0" marL="228600" rtl="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s-CO" sz="2000"/>
              <a:t>Cuñas de radio.</a:t>
            </a:r>
            <a:endParaRPr/>
          </a:p>
          <a:p>
            <a:pPr indent="-228600" lvl="0" marL="228600" rtl="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s-CO" sz="2000"/>
              <a:t>Comerciales de televisión. </a:t>
            </a:r>
            <a:endParaRPr/>
          </a:p>
          <a:p>
            <a:pPr indent="-228600" lvl="0" marL="228600" rtl="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s-CO" sz="2000"/>
              <a:t>Serie documental en televisión pública: capítulos realizados pendientes de difusión</a:t>
            </a:r>
            <a:endParaRPr/>
          </a:p>
          <a:p>
            <a:pPr indent="-228600" lvl="0" marL="228600" rtl="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s-CO" sz="2000"/>
              <a:t>Publicaciones en redes sociales.</a:t>
            </a:r>
            <a:endParaRPr/>
          </a:p>
          <a:p>
            <a:pPr indent="-228600" lvl="0" marL="228600" rtl="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s-CO" sz="2000"/>
              <a:t>Podcast</a:t>
            </a:r>
            <a:endParaRPr/>
          </a:p>
          <a:p>
            <a:pPr indent="-101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pic>
        <p:nvPicPr>
          <p:cNvPr id="314" name="Google Shape;314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65962" y="1827461"/>
            <a:ext cx="5911969" cy="27028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24"/>
          <p:cNvSpPr txBox="1"/>
          <p:nvPr>
            <p:ph type="title"/>
          </p:nvPr>
        </p:nvSpPr>
        <p:spPr>
          <a:xfrm>
            <a:off x="549270" y="345055"/>
            <a:ext cx="10515600" cy="5301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erriweather"/>
              <a:buNone/>
            </a:pPr>
            <a:r>
              <a:rPr b="1" lang="es-CO" sz="2000">
                <a:latin typeface="Merriweather"/>
                <a:ea typeface="Merriweather"/>
                <a:cs typeface="Merriweather"/>
                <a:sym typeface="Merriweather"/>
              </a:rPr>
              <a:t>c. Resultados esperados</a:t>
            </a:r>
            <a:endParaRPr/>
          </a:p>
        </p:txBody>
      </p:sp>
      <p:grpSp>
        <p:nvGrpSpPr>
          <p:cNvPr id="320" name="Google Shape;320;p24"/>
          <p:cNvGrpSpPr/>
          <p:nvPr/>
        </p:nvGrpSpPr>
        <p:grpSpPr>
          <a:xfrm>
            <a:off x="585213" y="875208"/>
            <a:ext cx="11112205" cy="5637737"/>
            <a:chOff x="0" y="0"/>
            <a:chExt cx="11112205" cy="5637737"/>
          </a:xfrm>
        </p:grpSpPr>
        <p:sp>
          <p:nvSpPr>
            <p:cNvPr id="321" name="Google Shape;321;p24"/>
            <p:cNvSpPr/>
            <p:nvPr/>
          </p:nvSpPr>
          <p:spPr>
            <a:xfrm>
              <a:off x="0" y="0"/>
              <a:ext cx="2170352" cy="5637737"/>
            </a:xfrm>
            <a:prstGeom prst="roundRect">
              <a:avLst>
                <a:gd fmla="val 10000" name="adj"/>
              </a:avLst>
            </a:prstGeom>
            <a:solidFill>
              <a:schemeClr val="accent2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" name="Google Shape;322;p24"/>
            <p:cNvSpPr txBox="1"/>
            <p:nvPr/>
          </p:nvSpPr>
          <p:spPr>
            <a:xfrm>
              <a:off x="0" y="2255094"/>
              <a:ext cx="2170352" cy="225509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8000" lIns="128000" spcFirstLastPara="1" rIns="128000" wrap="square" tIns="128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Helvetica Neue"/>
                <a:buNone/>
              </a:pPr>
              <a:r>
                <a:rPr b="1" lang="es-CO" sz="1800">
                  <a:solidFill>
                    <a:schemeClr val="dk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Socialización de la Política Pública de Reconciliación, Convivencia y No estigmatización en los territorios focalizados</a:t>
              </a:r>
              <a:endParaRPr/>
            </a:p>
          </p:txBody>
        </p:sp>
        <p:sp>
          <p:nvSpPr>
            <p:cNvPr id="323" name="Google Shape;323;p24"/>
            <p:cNvSpPr/>
            <p:nvPr/>
          </p:nvSpPr>
          <p:spPr>
            <a:xfrm>
              <a:off x="146493" y="338264"/>
              <a:ext cx="1877366" cy="1877366"/>
            </a:xfrm>
            <a:prstGeom prst="ellipse">
              <a:avLst/>
            </a:prstGeom>
            <a:blipFill rotWithShape="1">
              <a:blip r:embed="rId3">
                <a:alphaModFix/>
              </a:blip>
              <a:stretch>
                <a:fillRect b="0" l="-9999" r="-9999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" name="Google Shape;324;p24"/>
            <p:cNvSpPr/>
            <p:nvPr/>
          </p:nvSpPr>
          <p:spPr>
            <a:xfrm>
              <a:off x="2235463" y="0"/>
              <a:ext cx="2170352" cy="5637737"/>
            </a:xfrm>
            <a:prstGeom prst="roundRect">
              <a:avLst>
                <a:gd fmla="val 10000" name="adj"/>
              </a:avLst>
            </a:prstGeom>
            <a:solidFill>
              <a:schemeClr val="accent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" name="Google Shape;325;p24"/>
            <p:cNvSpPr txBox="1"/>
            <p:nvPr/>
          </p:nvSpPr>
          <p:spPr>
            <a:xfrm>
              <a:off x="2235463" y="2255094"/>
              <a:ext cx="2170352" cy="225509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8000" lIns="128000" spcFirstLastPara="1" rIns="128000" wrap="square" tIns="128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Helvetica Neue"/>
                <a:buNone/>
              </a:pPr>
              <a:r>
                <a:rPr b="1" lang="es-CO" sz="1800">
                  <a:solidFill>
                    <a:schemeClr val="dk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Reflexión sobre la importancia de la reconciliación, la convivencia y la no estigmatización en los territorios focalizados</a:t>
              </a:r>
              <a:endParaRPr/>
            </a:p>
          </p:txBody>
        </p:sp>
        <p:sp>
          <p:nvSpPr>
            <p:cNvPr id="326" name="Google Shape;326;p24"/>
            <p:cNvSpPr/>
            <p:nvPr/>
          </p:nvSpPr>
          <p:spPr>
            <a:xfrm>
              <a:off x="2381956" y="338264"/>
              <a:ext cx="1877366" cy="1877366"/>
            </a:xfrm>
            <a:prstGeom prst="ellipse">
              <a:avLst/>
            </a:prstGeom>
            <a:blipFill rotWithShape="1">
              <a:blip r:embed="rId4">
                <a:alphaModFix/>
              </a:blip>
              <a:stretch>
                <a:fillRect b="0" l="-144992" r="-144992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" name="Google Shape;327;p24"/>
            <p:cNvSpPr/>
            <p:nvPr/>
          </p:nvSpPr>
          <p:spPr>
            <a:xfrm>
              <a:off x="4470926" y="0"/>
              <a:ext cx="2170352" cy="5637737"/>
            </a:xfrm>
            <a:prstGeom prst="roundRect">
              <a:avLst>
                <a:gd fmla="val 10000" name="adj"/>
              </a:avLst>
            </a:prstGeom>
            <a:solidFill>
              <a:schemeClr val="accent4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" name="Google Shape;328;p24"/>
            <p:cNvSpPr txBox="1"/>
            <p:nvPr/>
          </p:nvSpPr>
          <p:spPr>
            <a:xfrm>
              <a:off x="4470926" y="2255094"/>
              <a:ext cx="2170352" cy="225509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8000" lIns="128000" spcFirstLastPara="1" rIns="128000" wrap="square" tIns="128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Helvetica Neue"/>
                <a:buNone/>
              </a:pPr>
              <a:r>
                <a:rPr b="1" lang="es-CO" sz="1800">
                  <a:solidFill>
                    <a:schemeClr val="dk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32 Planes de acción fortalecidos o diseñados de acuerdo  con las condiciones de los territorios focalizados</a:t>
              </a:r>
              <a:endParaRPr/>
            </a:p>
          </p:txBody>
        </p:sp>
        <p:sp>
          <p:nvSpPr>
            <p:cNvPr id="329" name="Google Shape;329;p24"/>
            <p:cNvSpPr/>
            <p:nvPr/>
          </p:nvSpPr>
          <p:spPr>
            <a:xfrm>
              <a:off x="4617419" y="338264"/>
              <a:ext cx="1877366" cy="1877366"/>
            </a:xfrm>
            <a:prstGeom prst="ellipse">
              <a:avLst/>
            </a:prstGeom>
            <a:blipFill rotWithShape="1">
              <a:blip r:embed="rId5">
                <a:alphaModFix/>
              </a:blip>
              <a:stretch>
                <a:fillRect b="0" l="-12999" r="-12999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" name="Google Shape;330;p24"/>
            <p:cNvSpPr/>
            <p:nvPr/>
          </p:nvSpPr>
          <p:spPr>
            <a:xfrm>
              <a:off x="6706389" y="0"/>
              <a:ext cx="2170352" cy="5637737"/>
            </a:xfrm>
            <a:prstGeom prst="roundRect">
              <a:avLst>
                <a:gd fmla="val 10000" name="adj"/>
              </a:avLst>
            </a:prstGeom>
            <a:solidFill>
              <a:srgbClr val="599BD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24"/>
            <p:cNvSpPr txBox="1"/>
            <p:nvPr/>
          </p:nvSpPr>
          <p:spPr>
            <a:xfrm>
              <a:off x="6706389" y="2255094"/>
              <a:ext cx="2170352" cy="225509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8000" lIns="128000" spcFirstLastPara="1" rIns="128000" wrap="square" tIns="128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Helvetica Neue"/>
                <a:buNone/>
              </a:pPr>
              <a:r>
                <a:rPr b="1" lang="es-CO" sz="1800">
                  <a:solidFill>
                    <a:schemeClr val="dk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32 Actos simbólicos de compromiso territorial con la reconciliación, convivencia y no estigmatización </a:t>
              </a:r>
              <a:endParaRPr/>
            </a:p>
          </p:txBody>
        </p:sp>
        <p:sp>
          <p:nvSpPr>
            <p:cNvPr id="332" name="Google Shape;332;p24"/>
            <p:cNvSpPr/>
            <p:nvPr/>
          </p:nvSpPr>
          <p:spPr>
            <a:xfrm>
              <a:off x="6852883" y="338264"/>
              <a:ext cx="1877366" cy="1877366"/>
            </a:xfrm>
            <a:prstGeom prst="ellipse">
              <a:avLst/>
            </a:prstGeom>
            <a:blipFill rotWithShape="1">
              <a:blip r:embed="rId6">
                <a:alphaModFix/>
              </a:blip>
              <a:stretch>
                <a:fillRect b="0" l="-21996" r="-21996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24"/>
            <p:cNvSpPr/>
            <p:nvPr/>
          </p:nvSpPr>
          <p:spPr>
            <a:xfrm>
              <a:off x="8941853" y="0"/>
              <a:ext cx="2170352" cy="5637737"/>
            </a:xfrm>
            <a:prstGeom prst="roundRect">
              <a:avLst>
                <a:gd fmla="val 10000" name="adj"/>
              </a:avLst>
            </a:prstGeom>
            <a:solidFill>
              <a:schemeClr val="accent6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24"/>
            <p:cNvSpPr txBox="1"/>
            <p:nvPr/>
          </p:nvSpPr>
          <p:spPr>
            <a:xfrm>
              <a:off x="8941853" y="2255094"/>
              <a:ext cx="2170352" cy="225509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8000" lIns="128000" spcFirstLastPara="1" rIns="128000" wrap="square" tIns="128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Helvetica Neue"/>
                <a:buNone/>
              </a:pPr>
              <a:r>
                <a:rPr b="1" lang="es-CO" sz="1800">
                  <a:solidFill>
                    <a:schemeClr val="dk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Estrategia de comunicaciones</a:t>
              </a:r>
              <a:endParaRPr/>
            </a:p>
          </p:txBody>
        </p:sp>
        <p:sp>
          <p:nvSpPr>
            <p:cNvPr id="335" name="Google Shape;335;p24"/>
            <p:cNvSpPr/>
            <p:nvPr/>
          </p:nvSpPr>
          <p:spPr>
            <a:xfrm>
              <a:off x="9088346" y="338264"/>
              <a:ext cx="1877366" cy="1877366"/>
            </a:xfrm>
            <a:prstGeom prst="ellipse">
              <a:avLst/>
            </a:prstGeom>
            <a:blipFill rotWithShape="1">
              <a:blip r:embed="rId7">
                <a:alphaModFix/>
              </a:blip>
              <a:stretch>
                <a:fillRect b="0" l="-62998" r="-62995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24"/>
            <p:cNvSpPr/>
            <p:nvPr/>
          </p:nvSpPr>
          <p:spPr>
            <a:xfrm>
              <a:off x="444488" y="4510189"/>
              <a:ext cx="10223229" cy="845660"/>
            </a:xfrm>
            <a:prstGeom prst="leftRightArrow">
              <a:avLst>
                <a:gd fmla="val 50000" name="adj1"/>
                <a:gd fmla="val 50000" name="adj2"/>
              </a:avLst>
            </a:prstGeom>
            <a:solidFill>
              <a:srgbClr val="F7D5CB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25"/>
          <p:cNvSpPr txBox="1"/>
          <p:nvPr>
            <p:ph type="ctrTitle"/>
          </p:nvPr>
        </p:nvSpPr>
        <p:spPr>
          <a:xfrm>
            <a:off x="1197203" y="622168"/>
            <a:ext cx="10392445" cy="118283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13C47"/>
              </a:buClr>
              <a:buSzPts val="3600"/>
              <a:buFont typeface="Helvetica Neue"/>
              <a:buNone/>
            </a:pPr>
            <a:r>
              <a:rPr lang="es-CO" sz="3600">
                <a:solidFill>
                  <a:srgbClr val="D13C4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7. ENTIDADES RESPONSABLES – COMITÉ TÉCNICO DE LA PPRCNE</a:t>
            </a:r>
            <a:endParaRPr/>
          </a:p>
        </p:txBody>
      </p:sp>
      <p:sp>
        <p:nvSpPr>
          <p:cNvPr id="342" name="Google Shape;342;p25"/>
          <p:cNvSpPr/>
          <p:nvPr/>
        </p:nvSpPr>
        <p:spPr>
          <a:xfrm>
            <a:off x="602352" y="1641884"/>
            <a:ext cx="11099454" cy="50783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Artículo 2.4.5.2.4. </a:t>
            </a:r>
            <a:r>
              <a:rPr lang="es-CO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El Comité Técnico, está integrado por las siguientes entidades, instituciones o dependencias: 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1. Director de derechos humanos del Ministerio del Interior, o su delegado, quien lo preside. 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2. Director de derechos humanos del Ministerio de Defensa Nacional, o su delegado. 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3. Un delegado del director general de Derechos Humanos de la Policía Na­cional. 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4. Un delegado de la Subjefatura de Estado Mayor Jurídico Institucional del Comando General de las FF. MM. 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5. Un delegado de la Consejería Presidencial para los Derechos Humanos. 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6. Un delegado de la Consejería Presidencial para la Estabilización y la Con­solidación. 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7. Un delegado de la Oficina del Alto Comisionado para la Paz 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8. Un delegado de la Consejería Presidencial para la Juventud. 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9. Un delegado de la Unidad Nacional de Protección. 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10. Un delegado de la Unidad para la Atención y Reparación Integral a las Víctimas. 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11. Un delegado del Ministerio de Educación Nacional. 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12. Un delegado del Ministerio de Salud y Protección Social. 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13. Un delegado de la Agencia de Reincorporación y Normalización. 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14. Un delegado de la Consejería Presidencial para la Discapacidad. 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15. Un delegado de la Agencia de Renovación del Territorio. 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16. Un delegado del Centro Nacional de Memoria Histórica. 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17. Consejería Presidencial para la Reconciliación Nacional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18. Dos (2) delegados del Comité Nacional de Paz, Reconciliación y Convi­vencia, quienes representarán a organizaciones de la sociedad civil. 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 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Parágrafo 1°. </a:t>
            </a:r>
            <a:r>
              <a:rPr lang="es-CO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El Comité Técnico, podrá convocar en calidad de invitados a delegados de otras entidades del orden nacional y territorial, organizaciones no gubernamentales y organismos internacionales, si así lo estima pertinente. 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Parágrafo 2°</a:t>
            </a:r>
            <a:r>
              <a:rPr lang="es-CO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Serán invitados permanentes, con voz y sin derecho a voto, la Procuraduría General de la Nación, la Defensoría del Pueblo y las entidades que conforman el Sistema Integral de Verdad, Justicia, Reparación y No Repetición (SIVJRNR). 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 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Parágrafo 3°. </a:t>
            </a:r>
            <a:r>
              <a:rPr lang="es-CO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El Instituto Colombiano de Bienestar Familiar asistirá al Comité, únicamente cuando se aborden temas en la agenda que estén relacionados con su competencia. </a:t>
            </a:r>
            <a:endParaRPr b="0" i="0"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26"/>
          <p:cNvSpPr txBox="1"/>
          <p:nvPr>
            <p:ph type="ctrTitle"/>
          </p:nvPr>
        </p:nvSpPr>
        <p:spPr>
          <a:xfrm>
            <a:off x="1197203" y="622168"/>
            <a:ext cx="10392445" cy="118283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13C47"/>
              </a:buClr>
              <a:buSzPts val="3600"/>
              <a:buFont typeface="Helvetica Neue"/>
              <a:buNone/>
            </a:pPr>
            <a:r>
              <a:rPr lang="es-CO" sz="3600">
                <a:solidFill>
                  <a:srgbClr val="D13C4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7. ENTIDADES RESPONSABLES – COMITÉ TÉCNICO DE LA PPRCNE</a:t>
            </a:r>
            <a:endParaRPr/>
          </a:p>
        </p:txBody>
      </p:sp>
      <p:sp>
        <p:nvSpPr>
          <p:cNvPr id="348" name="Google Shape;348;p26"/>
          <p:cNvSpPr/>
          <p:nvPr/>
        </p:nvSpPr>
        <p:spPr>
          <a:xfrm>
            <a:off x="602352" y="1641884"/>
            <a:ext cx="11099454" cy="50783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Artículo 2.4.5.2.4. </a:t>
            </a:r>
            <a:r>
              <a:rPr lang="es-CO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El Comité Técnico, está integrado por las siguientes entidades, instituciones o dependencias: 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1. Director de derechos humanos del Ministerio del Interior, o su delegado, quien lo preside. 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2. Director de derechos humanos del Ministerio de Defensa Nacional, o su delegado. 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3. Un delegado del director general de Derechos Humanos de la Policía Na­cional. 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4. Un delegado de la Subjefatura de Estado Mayor Jurídico Institucional del Comando General de las FF. MM. 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5. Un delegado de la Consejería Presidencial para los Derechos Humanos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6. Consejería Presidencial para la Equidad de la Mujer </a:t>
            </a:r>
            <a:r>
              <a:rPr lang="es-CO" sz="1200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/ Ministerio de Igualdad y Equidad. 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7. Un delegado de la Consejería Presidencial para la Estabilización y la Con­solidación </a:t>
            </a:r>
            <a:r>
              <a:rPr lang="es-CO" sz="1200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/ Unidad de Implementación del Acuerdo de Paz. 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8. Un delegado de la Oficina del Alto Comisionado para la Paz </a:t>
            </a:r>
            <a:r>
              <a:rPr lang="es-CO" sz="1200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/ Oficina del Consejero Comisionado de Paz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9. Un delegado de la Consejería Presidencial para la Juventud. </a:t>
            </a:r>
            <a:r>
              <a:rPr lang="es-CO" sz="1200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/ Ministerio de Igualdad y Equidad 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10. Un delegado de la Unidad para la Atención y Reparación Integral a las Víctimas. 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11. Un delegado del Ministerio de Educación Nacional. 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12. Un delegado del Ministerio de Salud y Protección Social. 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13. Un delegado de la Agencia de Reincorporación y Normalización. 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14. Un delegado de la Consejería Presidencial para la Discapacidad </a:t>
            </a:r>
            <a:r>
              <a:rPr lang="es-CO" sz="1200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/ Ministerio de Igualdad y Equidad 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15. Un delegado de la Agencia de Renovación del Territorio. 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16. Un delegado del Centro Nacional de Memoria Histórica. 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17. Consejería Presidencial para la Reconciliación Nacional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18. Dos (2) delegados del Comité Nacional de Paz, Reconciliación y Convi­vencia, quienes representarán a organizaciones de la sociedad civil. 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 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Parágrafo 1°. </a:t>
            </a:r>
            <a:r>
              <a:rPr lang="es-CO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El Comité Técnico, podrá convocar en calidad de invitados a delegados de otras entidades del orden nacional y territorial, organizaciones no gubernamentales y organismos internacionales, si así lo estima pertinente. 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Parágrafo 2°</a:t>
            </a:r>
            <a:r>
              <a:rPr lang="es-CO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Serán invitados permanentes, con voz y sin derecho a voto, la Procuraduría General de la Nación, la Defensoría del Pueblo y las entidades que conforman el Sistema Integral de Verdad, Justicia, Reparación y No Repetición (SIVJRNR). 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 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Parágrafo 3°. </a:t>
            </a:r>
            <a:r>
              <a:rPr lang="es-CO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El Instituto Colombiano de Bienestar Familiar asistirá al Comité, únicamente cuando se aborden temas en la agenda que estén relacionados con su competencia. </a:t>
            </a:r>
            <a:endParaRPr b="0" i="0"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27"/>
          <p:cNvSpPr/>
          <p:nvPr/>
        </p:nvSpPr>
        <p:spPr>
          <a:xfrm>
            <a:off x="8839200" y="694607"/>
            <a:ext cx="1828801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Calibri"/>
              <a:buNone/>
            </a:pPr>
            <a:r>
              <a:rPr b="1" lang="es-CO" sz="2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8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54" name="Google Shape;354;p27"/>
          <p:cNvSpPr/>
          <p:nvPr/>
        </p:nvSpPr>
        <p:spPr>
          <a:xfrm>
            <a:off x="8839200" y="694607"/>
            <a:ext cx="1828801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Calibri"/>
              <a:buNone/>
            </a:pPr>
            <a:r>
              <a:rPr b="1" lang="es-CO" sz="2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8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55" name="Google Shape;355;p27"/>
          <p:cNvSpPr txBox="1"/>
          <p:nvPr/>
        </p:nvSpPr>
        <p:spPr>
          <a:xfrm>
            <a:off x="-76391" y="3429000"/>
            <a:ext cx="9829991" cy="27699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66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¡GRACIAS!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36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ANGELA GARAVITO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36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Teléfono: 310 323 19 52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36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politicadereconciliacion@mininterior.gov.co</a:t>
            </a:r>
            <a:endParaRPr/>
          </a:p>
        </p:txBody>
      </p:sp>
      <p:pic>
        <p:nvPicPr>
          <p:cNvPr id="356" name="Google Shape;356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8167" y="6054755"/>
            <a:ext cx="2134504" cy="6796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2023-05-08T00:34:42Z</dcterms:created>
  <dc:creator>William Camilo  Baracaldo Godoy</dc:creator>
</cp:coreProperties>
</file>