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302" r:id="rId2"/>
    <p:sldId id="349" r:id="rId3"/>
    <p:sldId id="350" r:id="rId4"/>
    <p:sldId id="352" r:id="rId5"/>
    <p:sldId id="354" r:id="rId6"/>
    <p:sldId id="356" r:id="rId7"/>
    <p:sldId id="357" r:id="rId8"/>
    <p:sldId id="358" r:id="rId9"/>
    <p:sldId id="28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14C984-6B81-5942-9EE6-2BAF6FFBD24F}" v="65" dt="2025-11-29T13:22:39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 snapToObjects="1">
      <p:cViewPr varScale="1">
        <p:scale>
          <a:sx n="102" d="100"/>
          <a:sy n="102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B5E188-42C7-436A-9A34-7AE76B36B730}" type="doc">
      <dgm:prSet loTypeId="urn:microsoft.com/office/officeart/2008/layout/LinedList" loCatId="list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FB9E6271-9E88-4DAF-9172-06E5569568B9}">
      <dgm:prSet custT="1"/>
      <dgm:spPr/>
      <dgm:t>
        <a:bodyPr/>
        <a:lstStyle/>
        <a:p>
          <a:pPr marL="0" indent="-228600" algn="l" defTabSz="685800" rtl="0" eaLnBrk="1" latinLnBrk="0" hangingPunct="1">
            <a:lnSpc>
              <a:spcPct val="90000"/>
            </a:lnSpc>
            <a:spcBef>
              <a:spcPts val="750"/>
            </a:spcBef>
            <a:buFont typeface="Arial" panose="020B0604020202020204" pitchFamily="34" charset="0"/>
            <a:buChar char="•"/>
            <a:defRPr>
              <a:solidFill>
                <a:srgbClr val="64321E"/>
              </a:solidFill>
            </a:defRPr>
          </a:pP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Puente entre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actores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9E234F2-F852-45B3-9645-ED0DDCD479F8}" type="parTrans" cxnId="{666D3411-F85C-443A-B571-3D1E070C535E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9D4D57-B3FF-4546-864D-D6BB4794BF15}" type="sibTrans" cxnId="{666D3411-F85C-443A-B571-3D1E070C535E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D5F4D7-073F-4F39-8C28-6B0274B209A4}">
      <dgm:prSet custT="1"/>
      <dgm:spPr/>
      <dgm:t>
        <a:bodyPr/>
        <a:lstStyle/>
        <a:p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Reconciliación</a:t>
          </a: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y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víctimas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DD4CB45C-A95E-4AA7-9561-6EEB3E408657}" type="parTrans" cxnId="{DE7F47F3-1AE0-4D9C-82B9-042481586EEA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957CF1-4ED4-46D0-82B4-E5CF7153417E}" type="sibTrans" cxnId="{DE7F47F3-1AE0-4D9C-82B9-042481586EEA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22150F-53A1-4BFA-A0ED-8379A36B4BF8}">
      <dgm:prSet custT="1"/>
      <dgm:spPr/>
      <dgm:t>
        <a:bodyPr/>
        <a:lstStyle/>
        <a:p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Deconstrucción</a:t>
          </a: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de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violencias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6B775A9-299C-4A21-AFEA-1F46FEC5DB42}" type="parTrans" cxnId="{51FA5A55-A0C1-48AA-B1AA-BA7A6E9F7B02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70BF2C-B6FB-4021-8C15-4D790DD63A3C}" type="sibTrans" cxnId="{51FA5A55-A0C1-48AA-B1AA-BA7A6E9F7B02}">
      <dgm:prSet/>
      <dgm:spPr/>
      <dgm:t>
        <a:bodyPr/>
        <a:lstStyle/>
        <a:p>
          <a:endParaRPr lang="en-US" sz="240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A4EE0FE-ED10-3745-85D4-02C3A4DA194D}" type="pres">
      <dgm:prSet presAssocID="{9FB5E188-42C7-436A-9A34-7AE76B36B730}" presName="vert0" presStyleCnt="0">
        <dgm:presLayoutVars>
          <dgm:dir/>
          <dgm:animOne val="branch"/>
          <dgm:animLvl val="lvl"/>
        </dgm:presLayoutVars>
      </dgm:prSet>
      <dgm:spPr/>
    </dgm:pt>
    <dgm:pt modelId="{2E987D68-1D63-734B-AB70-1C47DB480AD2}" type="pres">
      <dgm:prSet presAssocID="{FB9E6271-9E88-4DAF-9172-06E5569568B9}" presName="thickLine" presStyleLbl="alignNode1" presStyleIdx="0" presStyleCnt="3"/>
      <dgm:spPr/>
    </dgm:pt>
    <dgm:pt modelId="{1CFCA6A1-404E-5C47-A25E-1BB5D2926463}" type="pres">
      <dgm:prSet presAssocID="{FB9E6271-9E88-4DAF-9172-06E5569568B9}" presName="horz1" presStyleCnt="0"/>
      <dgm:spPr/>
    </dgm:pt>
    <dgm:pt modelId="{C0DD327B-B91E-B54C-BC85-C9D160982EEF}" type="pres">
      <dgm:prSet presAssocID="{FB9E6271-9E88-4DAF-9172-06E5569568B9}" presName="tx1" presStyleLbl="revTx" presStyleIdx="0" presStyleCnt="3"/>
      <dgm:spPr/>
    </dgm:pt>
    <dgm:pt modelId="{D52F2A27-EDE5-4B48-9BB0-B70B3E5EFDA2}" type="pres">
      <dgm:prSet presAssocID="{FB9E6271-9E88-4DAF-9172-06E5569568B9}" presName="vert1" presStyleCnt="0"/>
      <dgm:spPr/>
    </dgm:pt>
    <dgm:pt modelId="{60E3D3F7-6810-6B45-929B-EBEBD9E1F0BA}" type="pres">
      <dgm:prSet presAssocID="{C7D5F4D7-073F-4F39-8C28-6B0274B209A4}" presName="thickLine" presStyleLbl="alignNode1" presStyleIdx="1" presStyleCnt="3"/>
      <dgm:spPr/>
    </dgm:pt>
    <dgm:pt modelId="{5A6537AE-770C-804C-9FD0-8A490CAF3DB7}" type="pres">
      <dgm:prSet presAssocID="{C7D5F4D7-073F-4F39-8C28-6B0274B209A4}" presName="horz1" presStyleCnt="0"/>
      <dgm:spPr/>
    </dgm:pt>
    <dgm:pt modelId="{F173891F-9B6A-6845-ACB3-DF71FD662D04}" type="pres">
      <dgm:prSet presAssocID="{C7D5F4D7-073F-4F39-8C28-6B0274B209A4}" presName="tx1" presStyleLbl="revTx" presStyleIdx="1" presStyleCnt="3"/>
      <dgm:spPr/>
    </dgm:pt>
    <dgm:pt modelId="{27A06A02-5E79-D843-A304-713354233A25}" type="pres">
      <dgm:prSet presAssocID="{C7D5F4D7-073F-4F39-8C28-6B0274B209A4}" presName="vert1" presStyleCnt="0"/>
      <dgm:spPr/>
    </dgm:pt>
    <dgm:pt modelId="{D14AD17B-A0A6-974E-A861-5C8D4DADD55C}" type="pres">
      <dgm:prSet presAssocID="{5022150F-53A1-4BFA-A0ED-8379A36B4BF8}" presName="thickLine" presStyleLbl="alignNode1" presStyleIdx="2" presStyleCnt="3"/>
      <dgm:spPr/>
    </dgm:pt>
    <dgm:pt modelId="{E06D505C-F4DD-3E42-91EF-2947DBFC0D96}" type="pres">
      <dgm:prSet presAssocID="{5022150F-53A1-4BFA-A0ED-8379A36B4BF8}" presName="horz1" presStyleCnt="0"/>
      <dgm:spPr/>
    </dgm:pt>
    <dgm:pt modelId="{D4812DD1-4C7D-CB4A-BEB6-434A7491EF70}" type="pres">
      <dgm:prSet presAssocID="{5022150F-53A1-4BFA-A0ED-8379A36B4BF8}" presName="tx1" presStyleLbl="revTx" presStyleIdx="2" presStyleCnt="3"/>
      <dgm:spPr/>
    </dgm:pt>
    <dgm:pt modelId="{2D3B33FB-FF2C-BD47-8787-67AE11DD0C40}" type="pres">
      <dgm:prSet presAssocID="{5022150F-53A1-4BFA-A0ED-8379A36B4BF8}" presName="vert1" presStyleCnt="0"/>
      <dgm:spPr/>
    </dgm:pt>
  </dgm:ptLst>
  <dgm:cxnLst>
    <dgm:cxn modelId="{666D3411-F85C-443A-B571-3D1E070C535E}" srcId="{9FB5E188-42C7-436A-9A34-7AE76B36B730}" destId="{FB9E6271-9E88-4DAF-9172-06E5569568B9}" srcOrd="0" destOrd="0" parTransId="{69E234F2-F852-45B3-9645-ED0DDCD479F8}" sibTransId="{2C9D4D57-B3FF-4546-864D-D6BB4794BF15}"/>
    <dgm:cxn modelId="{4A801737-8427-D748-B55D-CFA050C4E18F}" type="presOf" srcId="{5022150F-53A1-4BFA-A0ED-8379A36B4BF8}" destId="{D4812DD1-4C7D-CB4A-BEB6-434A7491EF70}" srcOrd="0" destOrd="0" presId="urn:microsoft.com/office/officeart/2008/layout/LinedList"/>
    <dgm:cxn modelId="{51FA5A55-A0C1-48AA-B1AA-BA7A6E9F7B02}" srcId="{9FB5E188-42C7-436A-9A34-7AE76B36B730}" destId="{5022150F-53A1-4BFA-A0ED-8379A36B4BF8}" srcOrd="2" destOrd="0" parTransId="{46B775A9-299C-4A21-AFEA-1F46FEC5DB42}" sibTransId="{E570BF2C-B6FB-4021-8C15-4D790DD63A3C}"/>
    <dgm:cxn modelId="{FA934F88-08AF-1747-825E-412AED3D5C15}" type="presOf" srcId="{9FB5E188-42C7-436A-9A34-7AE76B36B730}" destId="{CA4EE0FE-ED10-3745-85D4-02C3A4DA194D}" srcOrd="0" destOrd="0" presId="urn:microsoft.com/office/officeart/2008/layout/LinedList"/>
    <dgm:cxn modelId="{852BD1D2-0142-3E4E-A6E9-D6A2FD1F01DB}" type="presOf" srcId="{C7D5F4D7-073F-4F39-8C28-6B0274B209A4}" destId="{F173891F-9B6A-6845-ACB3-DF71FD662D04}" srcOrd="0" destOrd="0" presId="urn:microsoft.com/office/officeart/2008/layout/LinedList"/>
    <dgm:cxn modelId="{8F4FA3E3-BEE0-8546-9AEE-7F0BA444A563}" type="presOf" srcId="{FB9E6271-9E88-4DAF-9172-06E5569568B9}" destId="{C0DD327B-B91E-B54C-BC85-C9D160982EEF}" srcOrd="0" destOrd="0" presId="urn:microsoft.com/office/officeart/2008/layout/LinedList"/>
    <dgm:cxn modelId="{DE7F47F3-1AE0-4D9C-82B9-042481586EEA}" srcId="{9FB5E188-42C7-436A-9A34-7AE76B36B730}" destId="{C7D5F4D7-073F-4F39-8C28-6B0274B209A4}" srcOrd="1" destOrd="0" parTransId="{DD4CB45C-A95E-4AA7-9561-6EEB3E408657}" sibTransId="{FE957CF1-4ED4-46D0-82B4-E5CF7153417E}"/>
    <dgm:cxn modelId="{450BD107-CCF0-2C4E-A181-7B234D5A16AB}" type="presParOf" srcId="{CA4EE0FE-ED10-3745-85D4-02C3A4DA194D}" destId="{2E987D68-1D63-734B-AB70-1C47DB480AD2}" srcOrd="0" destOrd="0" presId="urn:microsoft.com/office/officeart/2008/layout/LinedList"/>
    <dgm:cxn modelId="{5C4E941B-3F98-514E-B73A-E257A3EAEE98}" type="presParOf" srcId="{CA4EE0FE-ED10-3745-85D4-02C3A4DA194D}" destId="{1CFCA6A1-404E-5C47-A25E-1BB5D2926463}" srcOrd="1" destOrd="0" presId="urn:microsoft.com/office/officeart/2008/layout/LinedList"/>
    <dgm:cxn modelId="{CD41FA80-AE4B-2E46-AA43-703E52B69E05}" type="presParOf" srcId="{1CFCA6A1-404E-5C47-A25E-1BB5D2926463}" destId="{C0DD327B-B91E-B54C-BC85-C9D160982EEF}" srcOrd="0" destOrd="0" presId="urn:microsoft.com/office/officeart/2008/layout/LinedList"/>
    <dgm:cxn modelId="{7424A5FF-C202-A84A-BD39-3AE86874C827}" type="presParOf" srcId="{1CFCA6A1-404E-5C47-A25E-1BB5D2926463}" destId="{D52F2A27-EDE5-4B48-9BB0-B70B3E5EFDA2}" srcOrd="1" destOrd="0" presId="urn:microsoft.com/office/officeart/2008/layout/LinedList"/>
    <dgm:cxn modelId="{0811E582-7B02-834F-B25E-6850416C409B}" type="presParOf" srcId="{CA4EE0FE-ED10-3745-85D4-02C3A4DA194D}" destId="{60E3D3F7-6810-6B45-929B-EBEBD9E1F0BA}" srcOrd="2" destOrd="0" presId="urn:microsoft.com/office/officeart/2008/layout/LinedList"/>
    <dgm:cxn modelId="{591D7FA6-0606-9A4D-BEF2-CEBCB14F9D8E}" type="presParOf" srcId="{CA4EE0FE-ED10-3745-85D4-02C3A4DA194D}" destId="{5A6537AE-770C-804C-9FD0-8A490CAF3DB7}" srcOrd="3" destOrd="0" presId="urn:microsoft.com/office/officeart/2008/layout/LinedList"/>
    <dgm:cxn modelId="{6D2C73A4-5773-574F-9E1F-1A96EA298AB7}" type="presParOf" srcId="{5A6537AE-770C-804C-9FD0-8A490CAF3DB7}" destId="{F173891F-9B6A-6845-ACB3-DF71FD662D04}" srcOrd="0" destOrd="0" presId="urn:microsoft.com/office/officeart/2008/layout/LinedList"/>
    <dgm:cxn modelId="{B474980B-780B-714B-B62F-43551699B197}" type="presParOf" srcId="{5A6537AE-770C-804C-9FD0-8A490CAF3DB7}" destId="{27A06A02-5E79-D843-A304-713354233A25}" srcOrd="1" destOrd="0" presId="urn:microsoft.com/office/officeart/2008/layout/LinedList"/>
    <dgm:cxn modelId="{8FB3741E-4E42-1246-A95A-087FCA117F4F}" type="presParOf" srcId="{CA4EE0FE-ED10-3745-85D4-02C3A4DA194D}" destId="{D14AD17B-A0A6-974E-A861-5C8D4DADD55C}" srcOrd="4" destOrd="0" presId="urn:microsoft.com/office/officeart/2008/layout/LinedList"/>
    <dgm:cxn modelId="{AD682499-513C-344B-A0AA-2124BF4BFD96}" type="presParOf" srcId="{CA4EE0FE-ED10-3745-85D4-02C3A4DA194D}" destId="{E06D505C-F4DD-3E42-91EF-2947DBFC0D96}" srcOrd="5" destOrd="0" presId="urn:microsoft.com/office/officeart/2008/layout/LinedList"/>
    <dgm:cxn modelId="{A591A783-25EE-4F4A-8E09-0990A38B0FF1}" type="presParOf" srcId="{E06D505C-F4DD-3E42-91EF-2947DBFC0D96}" destId="{D4812DD1-4C7D-CB4A-BEB6-434A7491EF70}" srcOrd="0" destOrd="0" presId="urn:microsoft.com/office/officeart/2008/layout/LinedList"/>
    <dgm:cxn modelId="{41FB9879-739C-6F48-8E02-74F6E3462901}" type="presParOf" srcId="{E06D505C-F4DD-3E42-91EF-2947DBFC0D96}" destId="{2D3B33FB-FF2C-BD47-8787-67AE11DD0C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87D68-1D63-734B-AB70-1C47DB480AD2}">
      <dsp:nvSpPr>
        <dsp:cNvPr id="0" name=""/>
        <dsp:cNvSpPr/>
      </dsp:nvSpPr>
      <dsp:spPr>
        <a:xfrm>
          <a:off x="0" y="1733"/>
          <a:ext cx="3974613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DD327B-B91E-B54C-BC85-C9D160982EEF}">
      <dsp:nvSpPr>
        <dsp:cNvPr id="0" name=""/>
        <dsp:cNvSpPr/>
      </dsp:nvSpPr>
      <dsp:spPr>
        <a:xfrm>
          <a:off x="0" y="1733"/>
          <a:ext cx="3974613" cy="1182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-228600" algn="l" defTabSz="6858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  <a:defRPr>
              <a:solidFill>
                <a:srgbClr val="64321E"/>
              </a:solidFill>
            </a:defRPr>
          </a:pP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Puente entre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actores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1733"/>
        <a:ext cx="3974613" cy="1182359"/>
      </dsp:txXfrm>
    </dsp:sp>
    <dsp:sp modelId="{60E3D3F7-6810-6B45-929B-EBEBD9E1F0BA}">
      <dsp:nvSpPr>
        <dsp:cNvPr id="0" name=""/>
        <dsp:cNvSpPr/>
      </dsp:nvSpPr>
      <dsp:spPr>
        <a:xfrm>
          <a:off x="0" y="1184093"/>
          <a:ext cx="3974613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174641"/>
                <a:satOff val="-3128"/>
                <a:lumOff val="132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74641"/>
                <a:satOff val="-3128"/>
                <a:lumOff val="132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74641"/>
                <a:satOff val="-3128"/>
                <a:lumOff val="132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174641"/>
              <a:satOff val="-3128"/>
              <a:lumOff val="132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73891F-9B6A-6845-ACB3-DF71FD662D04}">
      <dsp:nvSpPr>
        <dsp:cNvPr id="0" name=""/>
        <dsp:cNvSpPr/>
      </dsp:nvSpPr>
      <dsp:spPr>
        <a:xfrm>
          <a:off x="0" y="1184093"/>
          <a:ext cx="3974613" cy="1182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Reconciliación</a:t>
          </a: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y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víctimas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1184093"/>
        <a:ext cx="3974613" cy="1182359"/>
      </dsp:txXfrm>
    </dsp:sp>
    <dsp:sp modelId="{D14AD17B-A0A6-974E-A861-5C8D4DADD55C}">
      <dsp:nvSpPr>
        <dsp:cNvPr id="0" name=""/>
        <dsp:cNvSpPr/>
      </dsp:nvSpPr>
      <dsp:spPr>
        <a:xfrm>
          <a:off x="0" y="2366452"/>
          <a:ext cx="3974613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812DD1-4C7D-CB4A-BEB6-434A7491EF70}">
      <dsp:nvSpPr>
        <dsp:cNvPr id="0" name=""/>
        <dsp:cNvSpPr/>
      </dsp:nvSpPr>
      <dsp:spPr>
        <a:xfrm>
          <a:off x="0" y="2366452"/>
          <a:ext cx="3974613" cy="1182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Deconstrucción</a:t>
          </a:r>
          <a:r>
            <a:rPr lang="en-US" sz="2800" kern="12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de </a:t>
          </a:r>
          <a:r>
            <a:rPr lang="en-US" sz="2800" kern="1200" dirty="0" err="1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violencias</a:t>
          </a:r>
          <a:endParaRPr lang="en-US" sz="2800" kern="1200" dirty="0">
            <a:solidFill>
              <a:srgbClr val="4472C4">
                <a:lumMod val="7500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2366452"/>
        <a:ext cx="3974613" cy="1182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1B929-0E98-244D-901A-AD337F566302}" type="datetimeFigureOut">
              <a:rPr lang="es-CO" smtClean="0"/>
              <a:t>29/11/25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D9CF6-9BAB-584C-8F75-B1992A9C4D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050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D9CF6-9BAB-584C-8F75-B1992A9C4D37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6753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9577" y="2265790"/>
            <a:ext cx="1964846" cy="153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4"/>
            <a:ext cx="9144000" cy="5219493"/>
          </a:xfrm>
          <a:prstGeom prst="rect">
            <a:avLst/>
          </a:prstGeom>
          <a:solidFill>
            <a:srgbClr val="FF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</p:spTree>
    <p:extLst>
      <p:ext uri="{BB962C8B-B14F-4D97-AF65-F5344CB8AC3E}">
        <p14:creationId xmlns:p14="http://schemas.microsoft.com/office/powerpoint/2010/main" val="102231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5"/>
            <a:ext cx="9144000" cy="136525"/>
          </a:xfrm>
          <a:prstGeom prst="rect">
            <a:avLst/>
          </a:prstGeom>
          <a:solidFill>
            <a:srgbClr val="FF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</p:spTree>
    <p:extLst>
      <p:ext uri="{BB962C8B-B14F-4D97-AF65-F5344CB8AC3E}">
        <p14:creationId xmlns:p14="http://schemas.microsoft.com/office/powerpoint/2010/main" val="345857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3090" y="192610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740" y="192610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7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6440" y="192610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0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3090" y="6284745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2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740" y="6284745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4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6440" y="6284745"/>
            <a:ext cx="517820" cy="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43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5"/>
            <a:ext cx="9144000" cy="136525"/>
          </a:xfrm>
          <a:prstGeom prst="rect">
            <a:avLst/>
          </a:prstGeom>
          <a:solidFill>
            <a:srgbClr val="FF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</p:spTree>
    <p:extLst>
      <p:ext uri="{BB962C8B-B14F-4D97-AF65-F5344CB8AC3E}">
        <p14:creationId xmlns:p14="http://schemas.microsoft.com/office/powerpoint/2010/main" val="3178003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54630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latin typeface="Verdana" panose="020B060403050404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latin typeface="Verdana" panose="020B060403050404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78920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10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7136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>
                <a:latin typeface="Verdana" panose="020B0604030504040204" pitchFamily="34" charset="0"/>
              </a:defRPr>
            </a:lvl1pPr>
            <a:lvl2pPr>
              <a:defRPr sz="2100">
                <a:latin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</a:defRPr>
            </a:lvl3pPr>
            <a:lvl4pPr>
              <a:defRPr sz="1500">
                <a:latin typeface="Verdana" panose="020B0604030504040204" pitchFamily="34" charset="0"/>
              </a:defRPr>
            </a:lvl4pPr>
            <a:lvl5pPr>
              <a:defRPr sz="1500">
                <a:latin typeface="Verdana" panose="020B060403050404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latin typeface="Verdana" panose="020B060403050404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3581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>
                <a:latin typeface="Verdana" panose="020B060403050404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latin typeface="Verdana" panose="020B060403050404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5546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707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460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29/11/25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0729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25CE393-2009-CCD2-AFE9-05FE82F823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3743483" y="1267448"/>
            <a:ext cx="1657035" cy="1201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A98D94-9FCC-4C71-8F2E-B17B65E94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7623"/>
            <a:ext cx="9130082" cy="54629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F9ADA02-796D-5F54-F76F-915AF1EC4921}"/>
              </a:ext>
            </a:extLst>
          </p:cNvPr>
          <p:cNvSpPr txBox="1"/>
          <p:nvPr/>
        </p:nvSpPr>
        <p:spPr>
          <a:xfrm>
            <a:off x="1885167" y="406485"/>
            <a:ext cx="57056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>
                <a:solidFill>
                  <a:srgbClr val="B43C14"/>
                </a:solidFill>
              </a:defRPr>
            </a:pPr>
            <a:r>
              <a:rPr lang="es-CO" sz="4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FEMINIZACIÓN DE LA PAZ</a:t>
            </a:r>
          </a:p>
        </p:txBody>
      </p:sp>
    </p:spTree>
    <p:extLst>
      <p:ext uri="{BB962C8B-B14F-4D97-AF65-F5344CB8AC3E}">
        <p14:creationId xmlns:p14="http://schemas.microsoft.com/office/powerpoint/2010/main" val="292369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ECE37-D600-75D7-8220-6DEC140A0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>
            <a:extLst>
              <a:ext uri="{FF2B5EF4-FFF2-40B4-BE49-F238E27FC236}">
                <a16:creationId xmlns:a16="http://schemas.microsoft.com/office/drawing/2014/main" id="{830AE774-BA03-460F-B785-8259B1870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457" y="1496186"/>
            <a:ext cx="5829300" cy="43593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9D37913-5C4D-E800-9366-6CF2DEEF5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464" y="1580243"/>
            <a:ext cx="2810111" cy="4476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D1E5FC-7367-8A8F-89C5-47FCF0B34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46" y="325848"/>
            <a:ext cx="543599" cy="42279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89BF78A-B3B6-7F30-753D-A5698B0625A4}"/>
              </a:ext>
            </a:extLst>
          </p:cNvPr>
          <p:cNvSpPr txBox="1"/>
          <p:nvPr/>
        </p:nvSpPr>
        <p:spPr>
          <a:xfrm>
            <a:off x="1268767" y="299670"/>
            <a:ext cx="37766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CO" sz="3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política de Paz Total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D2519C0-4955-CA4A-023A-0EE81F418D19}"/>
              </a:ext>
            </a:extLst>
          </p:cNvPr>
          <p:cNvSpPr txBox="1"/>
          <p:nvPr/>
        </p:nvSpPr>
        <p:spPr>
          <a:xfrm>
            <a:off x="1265675" y="799251"/>
            <a:ext cx="3632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>
                <a:srgbClr val="D8D8D8"/>
              </a:buClr>
              <a:buSzPts val="2800"/>
            </a:pPr>
            <a:r>
              <a:rPr lang="es-ES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La </a:t>
            </a:r>
            <a:r>
              <a:rPr lang="es-ES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paz posible y real es territorial y concreta, </a:t>
            </a:r>
            <a:r>
              <a:rPr lang="es-ES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eso es la Paz Total.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0C661D-91EE-5F05-C0AC-930B74170A5C}"/>
              </a:ext>
            </a:extLst>
          </p:cNvPr>
          <p:cNvSpPr txBox="1"/>
          <p:nvPr/>
        </p:nvSpPr>
        <p:spPr>
          <a:xfrm>
            <a:off x="1163582" y="2010801"/>
            <a:ext cx="27930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>
                <a:srgbClr val="D8D8D8"/>
              </a:buClr>
              <a:buSzPts val="2800"/>
            </a:pPr>
            <a:r>
              <a:rPr lang="es-MX" sz="135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Consiste entonces en la </a:t>
            </a:r>
          </a:p>
          <a:p>
            <a:pPr defTabSz="685800">
              <a:buClr>
                <a:srgbClr val="D8D8D8"/>
              </a:buClr>
              <a:buSzPts val="2800"/>
            </a:pPr>
            <a:endParaRPr lang="es-MX" sz="135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defTabSz="685800">
              <a:buClr>
                <a:srgbClr val="D8D8D8"/>
              </a:buClr>
              <a:buSzPts val="2800"/>
            </a:pPr>
            <a:endParaRPr lang="es-MX" sz="135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defTabSz="685800">
              <a:buClr>
                <a:srgbClr val="D8D8D8"/>
              </a:buClr>
              <a:buSzPts val="2800"/>
            </a:pPr>
            <a:endParaRPr lang="es-MX" sz="135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defTabSz="685800">
              <a:buClr>
                <a:srgbClr val="D8D8D8"/>
              </a:buClr>
              <a:buSzPts val="2800"/>
            </a:pPr>
            <a:endParaRPr lang="es-MX" sz="135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defTabSz="685800">
              <a:buClr>
                <a:srgbClr val="D8D8D8"/>
              </a:buClr>
              <a:buSzPts val="2800"/>
            </a:pPr>
            <a:endParaRPr lang="es-MX" sz="135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defTabSz="685800">
              <a:buClr>
                <a:srgbClr val="D8D8D8"/>
              </a:buClr>
              <a:buSzPts val="2800"/>
            </a:pPr>
            <a:r>
              <a:rPr lang="es-MX" sz="135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que contempla los siguientes elementos: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ED2D583-E15F-16FF-08EF-83ED4F845B09}"/>
              </a:ext>
            </a:extLst>
          </p:cNvPr>
          <p:cNvSpPr txBox="1"/>
          <p:nvPr/>
        </p:nvSpPr>
        <p:spPr>
          <a:xfrm>
            <a:off x="1091829" y="2207972"/>
            <a:ext cx="304649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s-MX" sz="2100" b="1" u="sng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transformación de la </a:t>
            </a:r>
          </a:p>
          <a:p>
            <a:pPr defTabSz="685800"/>
            <a:r>
              <a:rPr lang="es-MX" sz="2100" b="1" u="sng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vida de las personas </a:t>
            </a:r>
          </a:p>
          <a:p>
            <a:pPr defTabSz="685800"/>
            <a:r>
              <a:rPr lang="es-MX" sz="2100" b="1" u="sng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en los territorios</a:t>
            </a:r>
            <a:r>
              <a:rPr lang="es-MX" sz="21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, </a:t>
            </a:r>
            <a:endParaRPr lang="es-CO" sz="2100" dirty="0">
              <a:solidFill>
                <a:prstClr val="black"/>
              </a:solidFill>
              <a:latin typeface="Helvetica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62747F72-BDAF-621A-3AE6-C84D503CA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06" y="2024850"/>
            <a:ext cx="418586" cy="3126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2BB1F04-1EAA-0652-D7A5-FDA7AAFA2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69128">
            <a:off x="7702919" y="1724513"/>
            <a:ext cx="609600" cy="6953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CFABA6-A818-9A27-E6C4-E739597D33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14" y="235087"/>
            <a:ext cx="633425" cy="722993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03E6DC6C-E545-4B33-8808-FF6E2A2AF9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59430" y="1307137"/>
            <a:ext cx="4963186" cy="42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7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3C762D-566F-AA20-DE87-DCC30996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83F67-C471-EF65-DBD8-7C93E26A01B4}"/>
              </a:ext>
            </a:extLst>
          </p:cNvPr>
          <p:cNvSpPr txBox="1">
            <a:spLocks/>
          </p:cNvSpPr>
          <p:nvPr/>
        </p:nvSpPr>
        <p:spPr>
          <a:xfrm>
            <a:off x="908137" y="463365"/>
            <a:ext cx="7941501" cy="4850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>
              <a:defRPr>
                <a:solidFill>
                  <a:srgbClr val="B43C14"/>
                </a:solidFill>
              </a:defRPr>
            </a:pPr>
            <a:r>
              <a:rPr lang="es-CO" sz="48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Feminización de la paz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22BB5-0082-74C0-8E0F-73478F85BFB5}"/>
              </a:ext>
            </a:extLst>
          </p:cNvPr>
          <p:cNvSpPr txBox="1">
            <a:spLocks/>
          </p:cNvSpPr>
          <p:nvPr/>
        </p:nvSpPr>
        <p:spPr>
          <a:xfrm>
            <a:off x="114487" y="1994498"/>
            <a:ext cx="3532340" cy="199218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s-CO" sz="24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Voz y prácticas de mujeres</a:t>
            </a:r>
          </a:p>
          <a:p>
            <a:pPr marL="0" indent="-228600">
              <a:defRPr>
                <a:solidFill>
                  <a:srgbClr val="64321E"/>
                </a:solidFill>
              </a:defRPr>
            </a:pPr>
            <a:endParaRPr lang="es-CO" sz="24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228600"/>
            <a:r>
              <a:rPr lang="es-CO" sz="24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Participación incidente</a:t>
            </a:r>
          </a:p>
          <a:p>
            <a:pPr marL="0" indent="-228600"/>
            <a:endParaRPr lang="es-CO" sz="2400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228600"/>
            <a:r>
              <a:rPr lang="es-CO" sz="24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Transformación de roles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8879721-A4D5-D832-9289-6F90D9AF5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282" y="1737876"/>
            <a:ext cx="5243081" cy="30721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1F63258-69A9-6923-BA4E-506344A4D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69" y="495330"/>
            <a:ext cx="740788" cy="56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4234FE-AD17-3BD6-3B18-F772EB92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B1F44EE-A8DC-9C65-5990-AC4E4FC64D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67" r="4347"/>
          <a:stretch>
            <a:fillRect/>
          </a:stretch>
        </p:blipFill>
        <p:spPr>
          <a:xfrm>
            <a:off x="162837" y="558214"/>
            <a:ext cx="5578104" cy="512776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6EFBB71-9CC9-93CE-7797-68E7285294CC}"/>
              </a:ext>
            </a:extLst>
          </p:cNvPr>
          <p:cNvSpPr txBox="1">
            <a:spLocks/>
          </p:cNvSpPr>
          <p:nvPr/>
        </p:nvSpPr>
        <p:spPr>
          <a:xfrm>
            <a:off x="6228469" y="340367"/>
            <a:ext cx="2915531" cy="1257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  <a:defRPr>
                <a:solidFill>
                  <a:srgbClr val="B43C14"/>
                </a:solidFill>
              </a:defRPr>
            </a:pPr>
            <a:r>
              <a:rPr lang="en-US" sz="30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Territorialidades</a:t>
            </a:r>
            <a:r>
              <a:rPr lang="en-US" sz="3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 las </a:t>
            </a:r>
            <a:r>
              <a:rPr lang="en-US" sz="30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mujeres</a:t>
            </a:r>
            <a:endParaRPr lang="en-US" sz="3000" b="1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3C1200-1D44-7DCE-7D56-B76E008C09A2}"/>
              </a:ext>
            </a:extLst>
          </p:cNvPr>
          <p:cNvSpPr txBox="1">
            <a:spLocks/>
          </p:cNvSpPr>
          <p:nvPr/>
        </p:nvSpPr>
        <p:spPr>
          <a:xfrm>
            <a:off x="6237927" y="2032955"/>
            <a:ext cx="2189938" cy="2137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n-US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Cuerpo y tierra </a:t>
            </a:r>
            <a:r>
              <a:rPr lang="en-US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territorios</a:t>
            </a:r>
            <a:endParaRPr lang="en-US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228600"/>
            <a:r>
              <a:rPr lang="en-US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Sanación</a:t>
            </a:r>
            <a:r>
              <a:rPr lang="en-US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espiritualidad</a:t>
            </a:r>
            <a:endParaRPr lang="en-US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E556854-6A77-A2B5-F25F-53F8B7DA1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115" y="784686"/>
            <a:ext cx="436812" cy="33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0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DA9D2-DBA8-5C91-76A8-9FEE4569B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8D7F69EE-48EA-B15E-B2FC-AD39DE039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3" r="61443"/>
          <a:stretch>
            <a:fillRect/>
          </a:stretch>
        </p:blipFill>
        <p:spPr>
          <a:xfrm>
            <a:off x="6034477" y="236140"/>
            <a:ext cx="2715079" cy="5859044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761D7A9-949F-6ACB-4AD1-35706A01D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689999"/>
              </p:ext>
            </p:extLst>
          </p:nvPr>
        </p:nvGraphicFramePr>
        <p:xfrm>
          <a:off x="981743" y="1653727"/>
          <a:ext cx="3974613" cy="3550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1F2A764-6ABC-3EDA-33E7-82F481A4FB0E}"/>
              </a:ext>
            </a:extLst>
          </p:cNvPr>
          <p:cNvSpPr txBox="1">
            <a:spLocks/>
          </p:cNvSpPr>
          <p:nvPr/>
        </p:nvSpPr>
        <p:spPr>
          <a:xfrm>
            <a:off x="981743" y="0"/>
            <a:ext cx="5052734" cy="1247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  <a:defRPr>
                <a:solidFill>
                  <a:srgbClr val="B43C14"/>
                </a:solidFill>
              </a:defRPr>
            </a:pPr>
            <a:r>
              <a:rPr lang="en-US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Mujeres</a:t>
            </a:r>
            <a:r>
              <a:rPr lang="en-US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como</a:t>
            </a:r>
            <a:r>
              <a:rPr lang="en-US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actoras</a:t>
            </a:r>
            <a:r>
              <a:rPr lang="en-US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 Paz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5C6B06-7F2D-55BA-5C7C-278FBD79CF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444" y="236140"/>
            <a:ext cx="704470" cy="5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5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2E0E00-7F1D-115A-C669-57B672ED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0C0EE8D-1034-803D-9C07-578B4D98DD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0" b="13247"/>
          <a:stretch/>
        </p:blipFill>
        <p:spPr>
          <a:xfrm>
            <a:off x="0" y="0"/>
            <a:ext cx="4646643" cy="5749447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0AB1798-24C0-E9E5-5CAF-26D02C7A1F4D}"/>
              </a:ext>
            </a:extLst>
          </p:cNvPr>
          <p:cNvSpPr txBox="1">
            <a:spLocks/>
          </p:cNvSpPr>
          <p:nvPr/>
        </p:nvSpPr>
        <p:spPr>
          <a:xfrm>
            <a:off x="5340239" y="920659"/>
            <a:ext cx="3803761" cy="13474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3000" b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CO" sz="3600" dirty="0"/>
              <a:t>Interseccionalidad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1740601-CA68-2135-B337-CDADE09A9DF0}"/>
              </a:ext>
            </a:extLst>
          </p:cNvPr>
          <p:cNvSpPr txBox="1">
            <a:spLocks/>
          </p:cNvSpPr>
          <p:nvPr/>
        </p:nvSpPr>
        <p:spPr>
          <a:xfrm>
            <a:off x="5473874" y="3057921"/>
            <a:ext cx="3150296" cy="8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-2286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Verdana" panose="020B060403050404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Verdana" panose="020B060403050404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Verdana" panose="020B060403050404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Verdana" panose="020B060403050404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es-CO" dirty="0"/>
              <a:t>Diversas experiencias</a:t>
            </a:r>
          </a:p>
          <a:p>
            <a:r>
              <a:rPr lang="es-CO" dirty="0"/>
              <a:t>Estrategias inclusivas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9D5693B-209D-2B43-262B-E397695D4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51" y="1716066"/>
            <a:ext cx="709815" cy="55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1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D1D9E-4709-314E-5644-FC07C0D8B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CC696E9-A3FA-59FA-A596-3016432C1A9D}"/>
              </a:ext>
            </a:extLst>
          </p:cNvPr>
          <p:cNvSpPr txBox="1">
            <a:spLocks/>
          </p:cNvSpPr>
          <p:nvPr/>
        </p:nvSpPr>
        <p:spPr>
          <a:xfrm>
            <a:off x="457199" y="316444"/>
            <a:ext cx="3901860" cy="8307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3000" b="1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CO" sz="3600" dirty="0"/>
              <a:t>Ética del cuidado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FDFCDE-557F-54BC-F3DE-6D80E1E74439}"/>
              </a:ext>
            </a:extLst>
          </p:cNvPr>
          <p:cNvSpPr txBox="1">
            <a:spLocks/>
          </p:cNvSpPr>
          <p:nvPr/>
        </p:nvSpPr>
        <p:spPr>
          <a:xfrm>
            <a:off x="457199" y="1711369"/>
            <a:ext cx="3325660" cy="228286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3838" indent="-212725">
              <a:defRPr>
                <a:solidFill>
                  <a:srgbClr val="64321E"/>
                </a:solidFill>
              </a:defRPr>
            </a:pPr>
            <a:r>
              <a:rPr lang="es-CO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Cuidado como enfoque           público</a:t>
            </a:r>
          </a:p>
          <a:p>
            <a:pPr marL="0" indent="-228600"/>
            <a:r>
              <a:rPr lang="es-CO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 común</a:t>
            </a:r>
          </a:p>
          <a:p>
            <a:pPr marL="0" indent="-228600"/>
            <a:r>
              <a:rPr lang="es-CO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Solidaridad</a:t>
            </a:r>
          </a:p>
          <a:p>
            <a:pPr marL="0" indent="-228600"/>
            <a:r>
              <a:rPr lang="es-CO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Empatía</a:t>
            </a:r>
          </a:p>
          <a:p>
            <a:pPr marL="0" indent="0" algn="ctr">
              <a:buNone/>
            </a:pPr>
            <a:endParaRPr lang="es-CO" sz="2800" b="1" dirty="0">
              <a:solidFill>
                <a:srgbClr val="4472C4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CO" sz="28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vida</a:t>
            </a:r>
          </a:p>
          <a:p>
            <a:endParaRPr lang="es-CO" dirty="0"/>
          </a:p>
        </p:txBody>
      </p:sp>
      <p:pic>
        <p:nvPicPr>
          <p:cNvPr id="9" name="Imagen 8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3F4F131-7F71-DF54-8F51-A114981AD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6" t="8013" b="25089"/>
          <a:stretch/>
        </p:blipFill>
        <p:spPr>
          <a:xfrm>
            <a:off x="4208822" y="731837"/>
            <a:ext cx="4793452" cy="44257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30DEBB7-AA1C-54C2-34A7-E264C7879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87" y="440138"/>
            <a:ext cx="920173" cy="71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43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71ED37-2849-E420-EF99-DC610CB6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BD408E0-22A3-83F7-63A4-379BEC5AD8D9}"/>
              </a:ext>
            </a:extLst>
          </p:cNvPr>
          <p:cNvSpPr txBox="1">
            <a:spLocks/>
          </p:cNvSpPr>
          <p:nvPr/>
        </p:nvSpPr>
        <p:spPr>
          <a:xfrm>
            <a:off x="1171183" y="228598"/>
            <a:ext cx="6608275" cy="68580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  <a:defRPr>
                <a:solidFill>
                  <a:srgbClr val="B43C14"/>
                </a:solidFill>
              </a:defRPr>
            </a:pPr>
            <a:r>
              <a:rPr lang="es-CO" sz="4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Autonomías para las mujeres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7595D-2576-3A83-633C-8C88784D17CE}"/>
              </a:ext>
            </a:extLst>
          </p:cNvPr>
          <p:cNvSpPr txBox="1">
            <a:spLocks/>
          </p:cNvSpPr>
          <p:nvPr/>
        </p:nvSpPr>
        <p:spPr>
          <a:xfrm>
            <a:off x="471324" y="2012225"/>
            <a:ext cx="2461364" cy="2558441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s-CO" sz="28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Económica</a:t>
            </a:r>
          </a:p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s-CO" sz="28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Social</a:t>
            </a:r>
          </a:p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s-CO" sz="28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Política </a:t>
            </a:r>
          </a:p>
          <a:p>
            <a:pPr marL="0" indent="-228600">
              <a:defRPr>
                <a:solidFill>
                  <a:srgbClr val="64321E"/>
                </a:solidFill>
              </a:defRPr>
            </a:pPr>
            <a:r>
              <a:rPr lang="es-CO" sz="28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Afectiva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259587-DEB0-0024-AA72-E12E64692B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9" t="1834"/>
          <a:stretch/>
        </p:blipFill>
        <p:spPr>
          <a:xfrm>
            <a:off x="3441515" y="820920"/>
            <a:ext cx="5702485" cy="49647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22206D-DC66-7E39-4A8D-EF84422BE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09" y="138276"/>
            <a:ext cx="997874" cy="77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5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EBCA687-DC65-7549-808C-2DABC495C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98665" cy="51742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6D4AEE1-B2C2-7E4A-A7B2-625473950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946" y="2548890"/>
            <a:ext cx="1312772" cy="45534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167B83B-1A4F-4D10-8EC8-A40371BF5B8F}"/>
              </a:ext>
            </a:extLst>
          </p:cNvPr>
          <p:cNvSpPr/>
          <p:nvPr/>
        </p:nvSpPr>
        <p:spPr>
          <a:xfrm>
            <a:off x="3812241" y="2385172"/>
            <a:ext cx="1648946" cy="756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7023777-9F85-434D-8C89-427CB1FA5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80" y="2277941"/>
            <a:ext cx="1787605" cy="9796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E4E0C1-0AEF-1E42-BF1D-AF9199CD33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72" y="2454233"/>
            <a:ext cx="1692362" cy="61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666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114</Words>
  <Application>Microsoft Macintosh PowerPoint</Application>
  <PresentationFormat>Presentación en pantalla (4:3)</PresentationFormat>
  <Paragraphs>42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Helvetica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Feminización de la Paz</dc:title>
  <dc:subject/>
  <dc:creator/>
  <cp:keywords/>
  <dc:description>generated using python-pptx</dc:description>
  <cp:lastModifiedBy>Melissa Camargo Ospina</cp:lastModifiedBy>
  <cp:revision>3</cp:revision>
  <dcterms:created xsi:type="dcterms:W3CDTF">2013-01-27T09:14:16Z</dcterms:created>
  <dcterms:modified xsi:type="dcterms:W3CDTF">2025-11-29T13:27:29Z</dcterms:modified>
  <cp:category/>
</cp:coreProperties>
</file>